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Source Han Sans JP Bold" panose="02020500000000000000" charset="-128"/>
      <p:regular r:id="rId29"/>
    </p:embeddedFont>
    <p:embeddedFont>
      <p:font typeface="Poppins Bold" panose="020205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734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7.svg"/><Relationship Id="rId7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40.sv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40.sv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7290" y="5739826"/>
            <a:ext cx="4526646" cy="2170895"/>
            <a:chOff x="0" y="0"/>
            <a:chExt cx="4185398" cy="2007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85393" cy="2007152"/>
            </a:xfrm>
            <a:custGeom>
              <a:avLst/>
              <a:gdLst/>
              <a:ahLst/>
              <a:cxnLst/>
              <a:rect l="l" t="t" r="r" b="b"/>
              <a:pathLst>
                <a:path w="4185393" h="2007152">
                  <a:moveTo>
                    <a:pt x="0" y="334410"/>
                  </a:moveTo>
                  <a:cubicBezTo>
                    <a:pt x="0" y="149777"/>
                    <a:pt x="25762" y="0"/>
                    <a:pt x="57520" y="0"/>
                  </a:cubicBezTo>
                  <a:lnTo>
                    <a:pt x="4127874" y="0"/>
                  </a:lnTo>
                  <a:cubicBezTo>
                    <a:pt x="4159631" y="0"/>
                    <a:pt x="4185393" y="149777"/>
                    <a:pt x="4185393" y="334410"/>
                  </a:cubicBezTo>
                  <a:lnTo>
                    <a:pt x="4185393" y="1672742"/>
                  </a:lnTo>
                  <a:cubicBezTo>
                    <a:pt x="4185393" y="1857375"/>
                    <a:pt x="4159631" y="2007152"/>
                    <a:pt x="4127874" y="2007152"/>
                  </a:cubicBezTo>
                  <a:lnTo>
                    <a:pt x="57520" y="2007152"/>
                  </a:lnTo>
                  <a:cubicBezTo>
                    <a:pt x="25762" y="2007152"/>
                    <a:pt x="0" y="1857375"/>
                    <a:pt x="0" y="1672742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" y="0"/>
            <a:ext cx="4789754" cy="2929551"/>
            <a:chOff x="0" y="0"/>
            <a:chExt cx="6386338" cy="39060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86322" cy="3906012"/>
            </a:xfrm>
            <a:custGeom>
              <a:avLst/>
              <a:gdLst/>
              <a:ahLst/>
              <a:cxnLst/>
              <a:rect l="l" t="t" r="r" b="b"/>
              <a:pathLst>
                <a:path w="6386322" h="3906012">
                  <a:moveTo>
                    <a:pt x="0" y="0"/>
                  </a:moveTo>
                  <a:lnTo>
                    <a:pt x="6386322" y="0"/>
                  </a:lnTo>
                  <a:lnTo>
                    <a:pt x="6368034" y="24511"/>
                  </a:lnTo>
                  <a:cubicBezTo>
                    <a:pt x="5912866" y="448437"/>
                    <a:pt x="3840607" y="377571"/>
                    <a:pt x="2918587" y="960501"/>
                  </a:cubicBezTo>
                  <a:cubicBezTo>
                    <a:pt x="1934972" y="1582166"/>
                    <a:pt x="1033653" y="3549269"/>
                    <a:pt x="75438" y="3888994"/>
                  </a:cubicBezTo>
                  <a:lnTo>
                    <a:pt x="0" y="3906012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36488" y="5962738"/>
            <a:ext cx="5407402" cy="172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491" b="1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3B117156　許博翔</a:t>
            </a:r>
          </a:p>
          <a:p>
            <a:pPr algn="ctr">
              <a:lnSpc>
                <a:spcPts val="4608"/>
              </a:lnSpc>
            </a:pPr>
            <a:r>
              <a:rPr lang="en-US" sz="3491" b="1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3B117139　陳龍耀</a:t>
            </a:r>
          </a:p>
          <a:p>
            <a:pPr algn="ctr">
              <a:lnSpc>
                <a:spcPts val="4608"/>
              </a:lnSpc>
            </a:pPr>
            <a:r>
              <a:rPr lang="en-US" sz="3491" b="1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3B017012　李柏駿</a:t>
            </a:r>
          </a:p>
        </p:txBody>
      </p:sp>
      <p:grpSp>
        <p:nvGrpSpPr>
          <p:cNvPr id="7" name="Group 7"/>
          <p:cNvGrpSpPr/>
          <p:nvPr/>
        </p:nvGrpSpPr>
        <p:grpSpPr>
          <a:xfrm rot="-9614305">
            <a:off x="-103008" y="8856234"/>
            <a:ext cx="2650182" cy="1813088"/>
            <a:chOff x="0" y="0"/>
            <a:chExt cx="3533576" cy="24174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3648" cy="2429510"/>
            </a:xfrm>
            <a:custGeom>
              <a:avLst/>
              <a:gdLst/>
              <a:ahLst/>
              <a:cxnLst/>
              <a:rect l="l" t="t" r="r" b="b"/>
              <a:pathLst>
                <a:path w="3533648" h="2429510">
                  <a:moveTo>
                    <a:pt x="2292858" y="2372868"/>
                  </a:moveTo>
                  <a:cubicBezTo>
                    <a:pt x="2161159" y="2415921"/>
                    <a:pt x="2028317" y="2429510"/>
                    <a:pt x="1893951" y="2405888"/>
                  </a:cubicBezTo>
                  <a:cubicBezTo>
                    <a:pt x="1423670" y="2323338"/>
                    <a:pt x="717296" y="1820545"/>
                    <a:pt x="77089" y="1181227"/>
                  </a:cubicBezTo>
                  <a:lnTo>
                    <a:pt x="0" y="1100709"/>
                  </a:lnTo>
                  <a:lnTo>
                    <a:pt x="3064002" y="0"/>
                  </a:lnTo>
                  <a:lnTo>
                    <a:pt x="3533648" y="1307211"/>
                  </a:lnTo>
                  <a:lnTo>
                    <a:pt x="3458845" y="1397000"/>
                  </a:lnTo>
                  <a:cubicBezTo>
                    <a:pt x="3073273" y="1849120"/>
                    <a:pt x="2688082" y="2243709"/>
                    <a:pt x="2292985" y="2372868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827050" y="6825273"/>
            <a:ext cx="2643848" cy="885859"/>
          </a:xfrm>
          <a:custGeom>
            <a:avLst/>
            <a:gdLst/>
            <a:ahLst/>
            <a:cxnLst/>
            <a:rect l="l" t="t" r="r" b="b"/>
            <a:pathLst>
              <a:path w="2643848" h="885859">
                <a:moveTo>
                  <a:pt x="0" y="0"/>
                </a:moveTo>
                <a:lnTo>
                  <a:pt x="2643847" y="0"/>
                </a:lnTo>
                <a:lnTo>
                  <a:pt x="2643847" y="885859"/>
                </a:lnTo>
                <a:lnTo>
                  <a:pt x="0" y="88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3862336" cy="2357253"/>
            <a:chOff x="0" y="0"/>
            <a:chExt cx="5149782" cy="31430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49723" cy="3142996"/>
            </a:xfrm>
            <a:custGeom>
              <a:avLst/>
              <a:gdLst/>
              <a:ahLst/>
              <a:cxnLst/>
              <a:rect l="l" t="t" r="r" b="b"/>
              <a:pathLst>
                <a:path w="5149723" h="3142996">
                  <a:moveTo>
                    <a:pt x="0" y="0"/>
                  </a:moveTo>
                  <a:lnTo>
                    <a:pt x="5149723" y="0"/>
                  </a:lnTo>
                  <a:lnTo>
                    <a:pt x="5061585" y="61849"/>
                  </a:lnTo>
                  <a:cubicBezTo>
                    <a:pt x="4563364" y="336677"/>
                    <a:pt x="3053207" y="315976"/>
                    <a:pt x="2355469" y="757047"/>
                  </a:cubicBezTo>
                  <a:cubicBezTo>
                    <a:pt x="1557909" y="1261237"/>
                    <a:pt x="827151" y="2856230"/>
                    <a:pt x="50165" y="3131566"/>
                  </a:cubicBezTo>
                  <a:lnTo>
                    <a:pt x="0" y="3142996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850574" y="840874"/>
            <a:ext cx="9437426" cy="8605250"/>
          </a:xfrm>
          <a:custGeom>
            <a:avLst/>
            <a:gdLst/>
            <a:ahLst/>
            <a:cxnLst/>
            <a:rect l="l" t="t" r="r" b="b"/>
            <a:pathLst>
              <a:path w="9437426" h="8605250">
                <a:moveTo>
                  <a:pt x="0" y="0"/>
                </a:moveTo>
                <a:lnTo>
                  <a:pt x="9437426" y="0"/>
                </a:lnTo>
                <a:lnTo>
                  <a:pt x="9437426" y="8605250"/>
                </a:lnTo>
                <a:lnTo>
                  <a:pt x="0" y="8605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827050" y="2119128"/>
            <a:ext cx="8389620" cy="23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85"/>
              </a:lnSpc>
            </a:pPr>
            <a:r>
              <a:rPr lang="en-US" sz="684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記帳網站</a:t>
            </a:r>
          </a:p>
          <a:p>
            <a:pPr algn="just">
              <a:lnSpc>
                <a:spcPts val="7877"/>
              </a:lnSpc>
            </a:pPr>
            <a:r>
              <a:rPr lang="en-US" sz="504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(Accounting Web App)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443" y="5850524"/>
            <a:ext cx="8389620" cy="81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85"/>
              </a:lnSpc>
            </a:pPr>
            <a:r>
              <a:rPr lang="en-US" sz="434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第8組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707297" y="5321352"/>
            <a:ext cx="642806" cy="642806"/>
            <a:chOff x="0" y="0"/>
            <a:chExt cx="2376000" cy="237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5916" cy="2375916"/>
            </a:xfrm>
            <a:custGeom>
              <a:avLst/>
              <a:gdLst/>
              <a:ahLst/>
              <a:cxnLst/>
              <a:rect l="l" t="t" r="r" b="b"/>
              <a:pathLst>
                <a:path w="2375916" h="2375916">
                  <a:moveTo>
                    <a:pt x="0" y="1187958"/>
                  </a:moveTo>
                  <a:cubicBezTo>
                    <a:pt x="0" y="531876"/>
                    <a:pt x="531876" y="0"/>
                    <a:pt x="1187958" y="0"/>
                  </a:cubicBezTo>
                  <a:cubicBezTo>
                    <a:pt x="1583944" y="0"/>
                    <a:pt x="1979930" y="0"/>
                    <a:pt x="2375916" y="0"/>
                  </a:cubicBezTo>
                  <a:cubicBezTo>
                    <a:pt x="2375916" y="395986"/>
                    <a:pt x="2375916" y="791972"/>
                    <a:pt x="2375916" y="1187958"/>
                  </a:cubicBezTo>
                  <a:cubicBezTo>
                    <a:pt x="2375916" y="1844040"/>
                    <a:pt x="1844040" y="2375916"/>
                    <a:pt x="1187958" y="2375916"/>
                  </a:cubicBezTo>
                  <a:cubicBezTo>
                    <a:pt x="531876" y="2375916"/>
                    <a:pt x="0" y="1844167"/>
                    <a:pt x="0" y="1187958"/>
                  </a:cubicBezTo>
                  <a:close/>
                </a:path>
              </a:pathLst>
            </a:custGeom>
            <a:gradFill rotWithShape="1">
              <a:gsLst>
                <a:gs pos="0">
                  <a:srgbClr val="7DD6A1">
                    <a:alpha val="100000"/>
                  </a:srgbClr>
                </a:gs>
                <a:gs pos="100000">
                  <a:srgbClr val="36AC65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8100000">
            <a:off x="707297" y="2161754"/>
            <a:ext cx="642806" cy="642806"/>
            <a:chOff x="0" y="0"/>
            <a:chExt cx="2376000" cy="237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5916" cy="2375916"/>
            </a:xfrm>
            <a:custGeom>
              <a:avLst/>
              <a:gdLst/>
              <a:ahLst/>
              <a:cxnLst/>
              <a:rect l="l" t="t" r="r" b="b"/>
              <a:pathLst>
                <a:path w="2375916" h="2375916">
                  <a:moveTo>
                    <a:pt x="0" y="1187958"/>
                  </a:moveTo>
                  <a:cubicBezTo>
                    <a:pt x="0" y="531876"/>
                    <a:pt x="531876" y="0"/>
                    <a:pt x="1187958" y="0"/>
                  </a:cubicBezTo>
                  <a:cubicBezTo>
                    <a:pt x="1583944" y="0"/>
                    <a:pt x="1979930" y="0"/>
                    <a:pt x="2375916" y="0"/>
                  </a:cubicBezTo>
                  <a:cubicBezTo>
                    <a:pt x="2375916" y="395986"/>
                    <a:pt x="2375916" y="791972"/>
                    <a:pt x="2375916" y="1187958"/>
                  </a:cubicBezTo>
                  <a:cubicBezTo>
                    <a:pt x="2375916" y="1844040"/>
                    <a:pt x="1844040" y="2375916"/>
                    <a:pt x="1187958" y="2375916"/>
                  </a:cubicBezTo>
                  <a:cubicBezTo>
                    <a:pt x="531876" y="2375916"/>
                    <a:pt x="0" y="1844167"/>
                    <a:pt x="0" y="1187958"/>
                  </a:cubicBezTo>
                  <a:close/>
                </a:path>
              </a:pathLst>
            </a:custGeom>
            <a:gradFill rotWithShape="1">
              <a:gsLst>
                <a:gs pos="0">
                  <a:srgbClr val="7DD6A1">
                    <a:alpha val="100000"/>
                  </a:srgbClr>
                </a:gs>
                <a:gs pos="100000">
                  <a:srgbClr val="36AC65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3232" y="2190678"/>
            <a:ext cx="2503150" cy="792022"/>
            <a:chOff x="0" y="0"/>
            <a:chExt cx="3337534" cy="1056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7534" cy="1056029"/>
            </a:xfrm>
            <a:custGeom>
              <a:avLst/>
              <a:gdLst/>
              <a:ahLst/>
              <a:cxnLst/>
              <a:rect l="l" t="t" r="r" b="b"/>
              <a:pathLst>
                <a:path w="3337534" h="1056029">
                  <a:moveTo>
                    <a:pt x="0" y="0"/>
                  </a:moveTo>
                  <a:lnTo>
                    <a:pt x="3337534" y="0"/>
                  </a:lnTo>
                  <a:lnTo>
                    <a:pt x="3337534" y="1056029"/>
                  </a:lnTo>
                  <a:lnTo>
                    <a:pt x="0" y="1056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3337534" cy="1189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直觀數據展示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02086" y="2356543"/>
            <a:ext cx="253226" cy="253226"/>
          </a:xfrm>
          <a:custGeom>
            <a:avLst/>
            <a:gdLst/>
            <a:ahLst/>
            <a:cxnLst/>
            <a:rect l="l" t="t" r="r" b="b"/>
            <a:pathLst>
              <a:path w="253226" h="253226">
                <a:moveTo>
                  <a:pt x="0" y="0"/>
                </a:moveTo>
                <a:lnTo>
                  <a:pt x="253227" y="0"/>
                </a:lnTo>
                <a:lnTo>
                  <a:pt x="253227" y="253227"/>
                </a:lnTo>
                <a:lnTo>
                  <a:pt x="0" y="25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83232" y="5261123"/>
            <a:ext cx="5010301" cy="836163"/>
            <a:chOff x="0" y="0"/>
            <a:chExt cx="6680401" cy="11148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80402" cy="1114884"/>
            </a:xfrm>
            <a:custGeom>
              <a:avLst/>
              <a:gdLst/>
              <a:ahLst/>
              <a:cxnLst/>
              <a:rect l="l" t="t" r="r" b="b"/>
              <a:pathLst>
                <a:path w="6680402" h="1114884">
                  <a:moveTo>
                    <a:pt x="0" y="0"/>
                  </a:moveTo>
                  <a:lnTo>
                    <a:pt x="6680402" y="0"/>
                  </a:lnTo>
                  <a:lnTo>
                    <a:pt x="6680402" y="1114884"/>
                  </a:lnTo>
                  <a:lnTo>
                    <a:pt x="0" y="1114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6680401" cy="12482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核心亮點：智能篩選器聯動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89044" y="5516141"/>
            <a:ext cx="279310" cy="253226"/>
          </a:xfrm>
          <a:custGeom>
            <a:avLst/>
            <a:gdLst/>
            <a:ahLst/>
            <a:cxnLst/>
            <a:rect l="l" t="t" r="r" b="b"/>
            <a:pathLst>
              <a:path w="279310" h="253226">
                <a:moveTo>
                  <a:pt x="0" y="0"/>
                </a:moveTo>
                <a:lnTo>
                  <a:pt x="279310" y="0"/>
                </a:lnTo>
                <a:lnTo>
                  <a:pt x="279310" y="253227"/>
                </a:lnTo>
                <a:lnTo>
                  <a:pt x="0" y="25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7" name="Freeform 17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儀表板：財務洞察一目了然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76981" y="1857228"/>
            <a:ext cx="2812250" cy="5682745"/>
          </a:xfrm>
          <a:custGeom>
            <a:avLst/>
            <a:gdLst/>
            <a:ahLst/>
            <a:cxnLst/>
            <a:rect l="l" t="t" r="r" b="b"/>
            <a:pathLst>
              <a:path w="2812250" h="5682745">
                <a:moveTo>
                  <a:pt x="0" y="0"/>
                </a:moveTo>
                <a:lnTo>
                  <a:pt x="2812251" y="0"/>
                </a:lnTo>
                <a:lnTo>
                  <a:pt x="2812251" y="5682745"/>
                </a:lnTo>
                <a:lnTo>
                  <a:pt x="0" y="5682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70" b="-181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8627132" y="1857228"/>
            <a:ext cx="2812250" cy="5682745"/>
          </a:xfrm>
          <a:custGeom>
            <a:avLst/>
            <a:gdLst/>
            <a:ahLst/>
            <a:cxnLst/>
            <a:rect l="l" t="t" r="r" b="b"/>
            <a:pathLst>
              <a:path w="2812250" h="5682745">
                <a:moveTo>
                  <a:pt x="0" y="0"/>
                </a:moveTo>
                <a:lnTo>
                  <a:pt x="2812250" y="0"/>
                </a:lnTo>
                <a:lnTo>
                  <a:pt x="2812250" y="5682745"/>
                </a:lnTo>
                <a:lnTo>
                  <a:pt x="0" y="5682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470" b="-181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6183012"/>
            <a:ext cx="5137347" cy="18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日期區間與區間類型響應式優化</a:t>
            </a: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類別篩選根據交易類型自動過濾</a:t>
            </a: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數據視覺化即時反映篩選結果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020331"/>
            <a:ext cx="4782482" cy="18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總收入、總支出與淨結餘卡片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收支趨勢圖 (日/週/月可切換)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收支類別分佈圖表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27526" y="7795796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數據展示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62711" y="7795796"/>
            <a:ext cx="164079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篩選器畫面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3422929" y="-1434863"/>
            <a:ext cx="648000" cy="7953516"/>
            <a:chOff x="0" y="0"/>
            <a:chExt cx="864000" cy="10604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3981" cy="10604695"/>
            </a:xfrm>
            <a:custGeom>
              <a:avLst/>
              <a:gdLst/>
              <a:ahLst/>
              <a:cxnLst/>
              <a:rect l="l" t="t" r="r" b="b"/>
              <a:pathLst>
                <a:path w="863981" h="10604695">
                  <a:moveTo>
                    <a:pt x="432054" y="0"/>
                  </a:moveTo>
                  <a:cubicBezTo>
                    <a:pt x="670560" y="0"/>
                    <a:pt x="863981" y="220693"/>
                    <a:pt x="863981" y="492972"/>
                  </a:cubicBezTo>
                  <a:lnTo>
                    <a:pt x="863981" y="10604695"/>
                  </a:lnTo>
                  <a:lnTo>
                    <a:pt x="0" y="10604695"/>
                  </a:lnTo>
                  <a:lnTo>
                    <a:pt x="0" y="492972"/>
                  </a:lnTo>
                  <a:cubicBezTo>
                    <a:pt x="0" y="220693"/>
                    <a:pt x="193421" y="0"/>
                    <a:pt x="432054" y="0"/>
                  </a:cubicBezTo>
                  <a:close/>
                </a:path>
              </a:pathLst>
            </a:custGeom>
            <a:gradFill rotWithShape="1">
              <a:gsLst>
                <a:gs pos="10000">
                  <a:srgbClr val="36AC65">
                    <a:alpha val="100000"/>
                  </a:srgbClr>
                </a:gs>
                <a:gs pos="100000">
                  <a:srgbClr val="7DD6A1">
                    <a:alpha val="100000"/>
                  </a:srgbClr>
                </a:gs>
              </a:gsLst>
              <a:lin ang="108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3790666" y="-498120"/>
            <a:ext cx="648000" cy="6171932"/>
            <a:chOff x="0" y="0"/>
            <a:chExt cx="864000" cy="82292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3981" cy="8229250"/>
            </a:xfrm>
            <a:custGeom>
              <a:avLst/>
              <a:gdLst/>
              <a:ahLst/>
              <a:cxnLst/>
              <a:rect l="l" t="t" r="r" b="b"/>
              <a:pathLst>
                <a:path w="863981" h="8229250">
                  <a:moveTo>
                    <a:pt x="432054" y="0"/>
                  </a:moveTo>
                  <a:cubicBezTo>
                    <a:pt x="670560" y="0"/>
                    <a:pt x="863981" y="171258"/>
                    <a:pt x="863981" y="382547"/>
                  </a:cubicBezTo>
                  <a:lnTo>
                    <a:pt x="863981" y="8229250"/>
                  </a:lnTo>
                  <a:lnTo>
                    <a:pt x="0" y="8229250"/>
                  </a:lnTo>
                  <a:lnTo>
                    <a:pt x="0" y="382547"/>
                  </a:lnTo>
                  <a:cubicBezTo>
                    <a:pt x="0" y="171258"/>
                    <a:pt x="193421" y="0"/>
                    <a:pt x="432054" y="0"/>
                  </a:cubicBezTo>
                  <a:close/>
                </a:path>
              </a:pathLst>
            </a:custGeom>
            <a:gradFill rotWithShape="1">
              <a:gsLst>
                <a:gs pos="10000">
                  <a:srgbClr val="36AC65">
                    <a:alpha val="100000"/>
                  </a:srgbClr>
                </a:gs>
                <a:gs pos="100000">
                  <a:srgbClr val="7DD6A1">
                    <a:alpha val="100000"/>
                  </a:srgbClr>
                </a:gs>
              </a:gsLst>
              <a:lin ang="108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8666" y="2263845"/>
            <a:ext cx="2916000" cy="739901"/>
            <a:chOff x="0" y="0"/>
            <a:chExt cx="3888000" cy="986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88000" cy="986534"/>
            </a:xfrm>
            <a:custGeom>
              <a:avLst/>
              <a:gdLst/>
              <a:ahLst/>
              <a:cxnLst/>
              <a:rect l="l" t="t" r="r" b="b"/>
              <a:pathLst>
                <a:path w="3888000" h="986534">
                  <a:moveTo>
                    <a:pt x="0" y="0"/>
                  </a:moveTo>
                  <a:lnTo>
                    <a:pt x="3888000" y="0"/>
                  </a:lnTo>
                  <a:lnTo>
                    <a:pt x="3888000" y="986534"/>
                  </a:lnTo>
                  <a:lnTo>
                    <a:pt x="0" y="986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888000" cy="10436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959"/>
                </a:lnSpc>
              </a:pPr>
              <a:r>
                <a:rPr lang="en-US" sz="29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自定義財務類別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42166" y="2217895"/>
            <a:ext cx="4291977" cy="739901"/>
            <a:chOff x="0" y="0"/>
            <a:chExt cx="5722636" cy="9865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22636" cy="986534"/>
            </a:xfrm>
            <a:custGeom>
              <a:avLst/>
              <a:gdLst/>
              <a:ahLst/>
              <a:cxnLst/>
              <a:rect l="l" t="t" r="r" b="b"/>
              <a:pathLst>
                <a:path w="5722636" h="986534">
                  <a:moveTo>
                    <a:pt x="0" y="0"/>
                  </a:moveTo>
                  <a:lnTo>
                    <a:pt x="5722636" y="0"/>
                  </a:lnTo>
                  <a:lnTo>
                    <a:pt x="5722636" y="986534"/>
                  </a:lnTo>
                  <a:lnTo>
                    <a:pt x="0" y="986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722636" cy="10436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959"/>
                </a:lnSpc>
              </a:pPr>
              <a:r>
                <a:rPr lang="en-US" sz="29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核心亮點：智能類型聯動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9588366"/>
            <a:ext cx="8741471" cy="162000"/>
            <a:chOff x="0" y="0"/>
            <a:chExt cx="11655294" cy="216000"/>
          </a:xfrm>
        </p:grpSpPr>
        <p:sp>
          <p:nvSpPr>
            <p:cNvPr id="13" name="AutoShape 13"/>
            <p:cNvSpPr/>
            <p:nvPr/>
          </p:nvSpPr>
          <p:spPr>
            <a:xfrm rot="11403">
              <a:off x="88916" y="95300"/>
              <a:ext cx="11486163" cy="0"/>
            </a:xfrm>
            <a:prstGeom prst="line">
              <a:avLst/>
            </a:prstGeom>
            <a:ln w="25400" cap="rnd">
              <a:solidFill>
                <a:srgbClr val="36AC6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1439294" y="0"/>
              <a:ext cx="216000" cy="216000"/>
              <a:chOff x="0" y="0"/>
              <a:chExt cx="216000" cy="216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90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215900" h="215900">
                    <a:moveTo>
                      <a:pt x="0" y="107950"/>
                    </a:moveTo>
                    <a:cubicBezTo>
                      <a:pt x="0" y="48387"/>
                      <a:pt x="48387" y="0"/>
                      <a:pt x="107950" y="0"/>
                    </a:cubicBezTo>
                    <a:cubicBezTo>
                      <a:pt x="167513" y="0"/>
                      <a:pt x="215900" y="48387"/>
                      <a:pt x="215900" y="107950"/>
                    </a:cubicBezTo>
                    <a:cubicBezTo>
                      <a:pt x="215900" y="167513"/>
                      <a:pt x="167513" y="215900"/>
                      <a:pt x="107950" y="215900"/>
                    </a:cubicBezTo>
                    <a:cubicBezTo>
                      <a:pt x="48387" y="215900"/>
                      <a:pt x="0" y="167640"/>
                      <a:pt x="0" y="107950"/>
                    </a:cubicBezTo>
                    <a:close/>
                  </a:path>
                </a:pathLst>
              </a:custGeom>
              <a:solidFill>
                <a:srgbClr val="36AC6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16000" cy="216000"/>
              <a:chOff x="0" y="0"/>
              <a:chExt cx="216000" cy="216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1590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215900" h="215900">
                    <a:moveTo>
                      <a:pt x="0" y="107950"/>
                    </a:moveTo>
                    <a:cubicBezTo>
                      <a:pt x="0" y="48387"/>
                      <a:pt x="48387" y="0"/>
                      <a:pt x="107950" y="0"/>
                    </a:cubicBezTo>
                    <a:cubicBezTo>
                      <a:pt x="167513" y="0"/>
                      <a:pt x="215900" y="48387"/>
                      <a:pt x="215900" y="107950"/>
                    </a:cubicBezTo>
                    <a:cubicBezTo>
                      <a:pt x="215900" y="167513"/>
                      <a:pt x="167513" y="215900"/>
                      <a:pt x="107950" y="215900"/>
                    </a:cubicBezTo>
                    <a:cubicBezTo>
                      <a:pt x="48387" y="215900"/>
                      <a:pt x="0" y="167640"/>
                      <a:pt x="0" y="107950"/>
                    </a:cubicBezTo>
                    <a:close/>
                  </a:path>
                </a:pathLst>
              </a:custGeom>
              <a:solidFill>
                <a:srgbClr val="36AC65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21" name="Freeform 21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類別管理：你的財務分類法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4548478" y="3308696"/>
            <a:ext cx="2521108" cy="5040621"/>
          </a:xfrm>
          <a:custGeom>
            <a:avLst/>
            <a:gdLst/>
            <a:ahLst/>
            <a:cxnLst/>
            <a:rect l="l" t="t" r="r" b="b"/>
            <a:pathLst>
              <a:path w="2521108" h="5040621">
                <a:moveTo>
                  <a:pt x="0" y="0"/>
                </a:moveTo>
                <a:lnTo>
                  <a:pt x="2521108" y="0"/>
                </a:lnTo>
                <a:lnTo>
                  <a:pt x="2521108" y="5040621"/>
                </a:lnTo>
                <a:lnTo>
                  <a:pt x="0" y="5040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87" b="-29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2743958" y="3627551"/>
            <a:ext cx="2303576" cy="3731565"/>
          </a:xfrm>
          <a:custGeom>
            <a:avLst/>
            <a:gdLst/>
            <a:ahLst/>
            <a:cxnLst/>
            <a:rect l="l" t="t" r="r" b="b"/>
            <a:pathLst>
              <a:path w="2303576" h="3731565">
                <a:moveTo>
                  <a:pt x="0" y="0"/>
                </a:moveTo>
                <a:lnTo>
                  <a:pt x="2303576" y="0"/>
                </a:lnTo>
                <a:lnTo>
                  <a:pt x="2303576" y="3731565"/>
                </a:lnTo>
                <a:lnTo>
                  <a:pt x="0" y="3731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19" b="-2431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5313721" y="3596573"/>
            <a:ext cx="2303576" cy="3731565"/>
          </a:xfrm>
          <a:custGeom>
            <a:avLst/>
            <a:gdLst/>
            <a:ahLst/>
            <a:cxnLst/>
            <a:rect l="l" t="t" r="r" b="b"/>
            <a:pathLst>
              <a:path w="2303576" h="3731565">
                <a:moveTo>
                  <a:pt x="0" y="0"/>
                </a:moveTo>
                <a:lnTo>
                  <a:pt x="2303576" y="0"/>
                </a:lnTo>
                <a:lnTo>
                  <a:pt x="2303576" y="3731565"/>
                </a:lnTo>
                <a:lnTo>
                  <a:pt x="0" y="373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25" b="-2291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028700" y="3904951"/>
            <a:ext cx="2695316" cy="380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個人收支類別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完整 CRUD 操作</a:t>
            </a:r>
          </a:p>
          <a:p>
            <a:pPr algn="just">
              <a:lnSpc>
                <a:spcPts val="503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靈活定義符合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個人需求的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分類系統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70171" y="3266776"/>
            <a:ext cx="2973788" cy="50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新增類別時類型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固定 (收入/支出)</a:t>
            </a:r>
          </a:p>
          <a:p>
            <a:pPr algn="just">
              <a:lnSpc>
                <a:spcPts val="503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交易表單中類別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選擇器智能聯動</a:t>
            </a:r>
          </a:p>
          <a:p>
            <a:pPr algn="just">
              <a:lnSpc>
                <a:spcPts val="5039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根據交易類型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自動過濾相關類別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88636" y="8587442"/>
            <a:ext cx="164079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收支類別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93325" y="7670812"/>
            <a:ext cx="164079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選擇器連動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625" y="2114512"/>
            <a:ext cx="415670" cy="415670"/>
          </a:xfrm>
          <a:custGeom>
            <a:avLst/>
            <a:gdLst/>
            <a:ahLst/>
            <a:cxnLst/>
            <a:rect l="l" t="t" r="r" b="b"/>
            <a:pathLst>
              <a:path w="415670" h="415670">
                <a:moveTo>
                  <a:pt x="0" y="0"/>
                </a:moveTo>
                <a:lnTo>
                  <a:pt x="415670" y="0"/>
                </a:lnTo>
                <a:lnTo>
                  <a:pt x="415670" y="415669"/>
                </a:lnTo>
                <a:lnTo>
                  <a:pt x="0" y="41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845662" y="2114512"/>
            <a:ext cx="415670" cy="415670"/>
          </a:xfrm>
          <a:custGeom>
            <a:avLst/>
            <a:gdLst/>
            <a:ahLst/>
            <a:cxnLst/>
            <a:rect l="l" t="t" r="r" b="b"/>
            <a:pathLst>
              <a:path w="415670" h="415670">
                <a:moveTo>
                  <a:pt x="0" y="0"/>
                </a:moveTo>
                <a:lnTo>
                  <a:pt x="415669" y="0"/>
                </a:lnTo>
                <a:lnTo>
                  <a:pt x="415669" y="415669"/>
                </a:lnTo>
                <a:lnTo>
                  <a:pt x="0" y="41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56937" y="1925193"/>
            <a:ext cx="4296625" cy="794307"/>
            <a:chOff x="0" y="0"/>
            <a:chExt cx="5728834" cy="1059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28834" cy="1059076"/>
            </a:xfrm>
            <a:custGeom>
              <a:avLst/>
              <a:gdLst/>
              <a:ahLst/>
              <a:cxnLst/>
              <a:rect l="l" t="t" r="r" b="b"/>
              <a:pathLst>
                <a:path w="5728834" h="1059076">
                  <a:moveTo>
                    <a:pt x="0" y="0"/>
                  </a:moveTo>
                  <a:lnTo>
                    <a:pt x="5728834" y="0"/>
                  </a:lnTo>
                  <a:lnTo>
                    <a:pt x="5728834" y="1059076"/>
                  </a:lnTo>
                  <a:lnTo>
                    <a:pt x="0" y="10590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728834" cy="11257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223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群組生命週期管理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14851" y="1925193"/>
            <a:ext cx="5763839" cy="794307"/>
            <a:chOff x="0" y="0"/>
            <a:chExt cx="7685119" cy="10590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85119" cy="1059076"/>
            </a:xfrm>
            <a:custGeom>
              <a:avLst/>
              <a:gdLst/>
              <a:ahLst/>
              <a:cxnLst/>
              <a:rect l="l" t="t" r="r" b="b"/>
              <a:pathLst>
                <a:path w="7685119" h="1059076">
                  <a:moveTo>
                    <a:pt x="0" y="0"/>
                  </a:moveTo>
                  <a:lnTo>
                    <a:pt x="7685119" y="0"/>
                  </a:lnTo>
                  <a:lnTo>
                    <a:pt x="7685119" y="1059076"/>
                  </a:lnTo>
                  <a:lnTo>
                    <a:pt x="0" y="10590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685119" cy="11257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223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成員與權限管理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3" name="Freeform 13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群組記帳：共享的財務旅程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3217531" y="5143500"/>
            <a:ext cx="2225721" cy="4114800"/>
          </a:xfrm>
          <a:custGeom>
            <a:avLst/>
            <a:gdLst/>
            <a:ahLst/>
            <a:cxnLst/>
            <a:rect l="l" t="t" r="r" b="b"/>
            <a:pathLst>
              <a:path w="2225721" h="4114800">
                <a:moveTo>
                  <a:pt x="0" y="0"/>
                </a:moveTo>
                <a:lnTo>
                  <a:pt x="2225721" y="0"/>
                </a:lnTo>
                <a:lnTo>
                  <a:pt x="22257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50" b="-1201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7774470" y="162455"/>
            <a:ext cx="1661481" cy="1661481"/>
          </a:xfrm>
          <a:custGeom>
            <a:avLst/>
            <a:gdLst/>
            <a:ahLst/>
            <a:cxnLst/>
            <a:rect l="l" t="t" r="r" b="b"/>
            <a:pathLst>
              <a:path w="1661481" h="1661481">
                <a:moveTo>
                  <a:pt x="0" y="0"/>
                </a:moveTo>
                <a:lnTo>
                  <a:pt x="1661481" y="0"/>
                </a:lnTo>
                <a:lnTo>
                  <a:pt x="1661481" y="1661480"/>
                </a:lnTo>
                <a:lnTo>
                  <a:pt x="0" y="166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501460" y="4033950"/>
            <a:ext cx="2309250" cy="3954325"/>
          </a:xfrm>
          <a:custGeom>
            <a:avLst/>
            <a:gdLst/>
            <a:ahLst/>
            <a:cxnLst/>
            <a:rect l="l" t="t" r="r" b="b"/>
            <a:pathLst>
              <a:path w="2309250" h="3954325">
                <a:moveTo>
                  <a:pt x="0" y="0"/>
                </a:moveTo>
                <a:lnTo>
                  <a:pt x="2309250" y="0"/>
                </a:lnTo>
                <a:lnTo>
                  <a:pt x="2309250" y="3954325"/>
                </a:lnTo>
                <a:lnTo>
                  <a:pt x="0" y="3954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70" b="-2103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414851" y="2681400"/>
            <a:ext cx="584444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邀請/接受/拒絕機制　智能重複邀請處理</a:t>
            </a:r>
          </a:p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管理員權限賦予/撤銷　安全退出機制 </a:t>
            </a:r>
          </a:p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　　　　　　　　　　(唯一管理員保護)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937" y="2681400"/>
            <a:ext cx="42966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群組建立與解散</a:t>
            </a:r>
          </a:p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自動檢查成員狀態與數據清理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121625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建立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4660" y="9294256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群組數據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53328" y="8647002"/>
            <a:ext cx="1616448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記帳畫面</a:t>
            </a:r>
          </a:p>
        </p:txBody>
      </p:sp>
      <p:sp>
        <p:nvSpPr>
          <p:cNvPr id="25" name="Freeform 25"/>
          <p:cNvSpPr/>
          <p:nvPr/>
        </p:nvSpPr>
        <p:spPr>
          <a:xfrm>
            <a:off x="5852827" y="4033950"/>
            <a:ext cx="2217450" cy="4479702"/>
          </a:xfrm>
          <a:custGeom>
            <a:avLst/>
            <a:gdLst/>
            <a:ahLst/>
            <a:cxnLst/>
            <a:rect l="l" t="t" r="r" b="b"/>
            <a:pathLst>
              <a:path w="2217450" h="4479702">
                <a:moveTo>
                  <a:pt x="0" y="0"/>
                </a:moveTo>
                <a:lnTo>
                  <a:pt x="2217449" y="0"/>
                </a:lnTo>
                <a:lnTo>
                  <a:pt x="2217449" y="4479702"/>
                </a:lnTo>
                <a:lnTo>
                  <a:pt x="0" y="447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579" b="-173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8685415" y="4454714"/>
            <a:ext cx="2225721" cy="3828836"/>
          </a:xfrm>
          <a:custGeom>
            <a:avLst/>
            <a:gdLst/>
            <a:ahLst/>
            <a:cxnLst/>
            <a:rect l="l" t="t" r="r" b="b"/>
            <a:pathLst>
              <a:path w="2225721" h="3828836">
                <a:moveTo>
                  <a:pt x="0" y="0"/>
                </a:moveTo>
                <a:lnTo>
                  <a:pt x="2225721" y="0"/>
                </a:lnTo>
                <a:lnTo>
                  <a:pt x="2225721" y="3828836"/>
                </a:lnTo>
                <a:lnTo>
                  <a:pt x="0" y="3828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491" b="-1953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9092544" y="8636394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被邀請者</a:t>
            </a:r>
          </a:p>
        </p:txBody>
      </p:sp>
      <p:sp>
        <p:nvSpPr>
          <p:cNvPr id="28" name="Freeform 28"/>
          <p:cNvSpPr/>
          <p:nvPr/>
        </p:nvSpPr>
        <p:spPr>
          <a:xfrm>
            <a:off x="11625511" y="4096619"/>
            <a:ext cx="2225721" cy="4426308"/>
          </a:xfrm>
          <a:custGeom>
            <a:avLst/>
            <a:gdLst/>
            <a:ahLst/>
            <a:cxnLst/>
            <a:rect l="l" t="t" r="r" b="b"/>
            <a:pathLst>
              <a:path w="2225721" h="4426308">
                <a:moveTo>
                  <a:pt x="0" y="0"/>
                </a:moveTo>
                <a:lnTo>
                  <a:pt x="2225721" y="0"/>
                </a:lnTo>
                <a:lnTo>
                  <a:pt x="2225721" y="4426309"/>
                </a:lnTo>
                <a:lnTo>
                  <a:pt x="0" y="4426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762" b="-22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4368938" y="5256446"/>
            <a:ext cx="2520705" cy="2234580"/>
          </a:xfrm>
          <a:custGeom>
            <a:avLst/>
            <a:gdLst/>
            <a:ahLst/>
            <a:cxnLst/>
            <a:rect l="l" t="t" r="r" b="b"/>
            <a:pathLst>
              <a:path w="2520705" h="2234580">
                <a:moveTo>
                  <a:pt x="0" y="0"/>
                </a:moveTo>
                <a:lnTo>
                  <a:pt x="2520705" y="0"/>
                </a:lnTo>
                <a:lnTo>
                  <a:pt x="2520705" y="2234580"/>
                </a:lnTo>
                <a:lnTo>
                  <a:pt x="0" y="2234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2720" b="-7184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1930147" y="8736329"/>
            <a:ext cx="1616448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管理員權限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91097" y="7710101"/>
            <a:ext cx="2076387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重複邀請機制</a:t>
            </a:r>
          </a:p>
        </p:txBody>
      </p:sp>
      <p:sp>
        <p:nvSpPr>
          <p:cNvPr id="32" name="Freeform 32"/>
          <p:cNvSpPr/>
          <p:nvPr/>
        </p:nvSpPr>
        <p:spPr>
          <a:xfrm>
            <a:off x="5443252" y="2114512"/>
            <a:ext cx="415670" cy="415670"/>
          </a:xfrm>
          <a:custGeom>
            <a:avLst/>
            <a:gdLst/>
            <a:ahLst/>
            <a:cxnLst/>
            <a:rect l="l" t="t" r="r" b="b"/>
            <a:pathLst>
              <a:path w="415670" h="415670">
                <a:moveTo>
                  <a:pt x="0" y="0"/>
                </a:moveTo>
                <a:lnTo>
                  <a:pt x="415669" y="0"/>
                </a:lnTo>
                <a:lnTo>
                  <a:pt x="415669" y="415669"/>
                </a:lnTo>
                <a:lnTo>
                  <a:pt x="0" y="41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6097397" y="1925193"/>
            <a:ext cx="4245847" cy="794307"/>
            <a:chOff x="0" y="0"/>
            <a:chExt cx="5661129" cy="105907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661129" cy="1059076"/>
            </a:xfrm>
            <a:custGeom>
              <a:avLst/>
              <a:gdLst/>
              <a:ahLst/>
              <a:cxnLst/>
              <a:rect l="l" t="t" r="r" b="b"/>
              <a:pathLst>
                <a:path w="5661129" h="1059076">
                  <a:moveTo>
                    <a:pt x="0" y="0"/>
                  </a:moveTo>
                  <a:lnTo>
                    <a:pt x="5661129" y="0"/>
                  </a:lnTo>
                  <a:lnTo>
                    <a:pt x="5661129" y="1059076"/>
                  </a:lnTo>
                  <a:lnTo>
                    <a:pt x="0" y="10590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5661129" cy="11257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223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群組交易管理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097397" y="2681400"/>
            <a:ext cx="424584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獨立於個人交易的群組記帳</a:t>
            </a:r>
          </a:p>
          <a:p>
            <a:pPr algn="just">
              <a:lnSpc>
                <a:spcPts val="4200"/>
              </a:lnSpc>
            </a:pPr>
            <a:r>
              <a:rPr lang="en-US" sz="2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完整篩選、分頁與CRUD功能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5" name="Freeform 5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01705"/>
            <a:ext cx="16006762" cy="1041155"/>
            <a:chOff x="0" y="0"/>
            <a:chExt cx="21342350" cy="1388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1388207"/>
            </a:xfrm>
            <a:custGeom>
              <a:avLst/>
              <a:gdLst/>
              <a:ahLst/>
              <a:cxnLst/>
              <a:rect l="l" t="t" r="r" b="b"/>
              <a:pathLst>
                <a:path w="21342350" h="1388207">
                  <a:moveTo>
                    <a:pt x="0" y="0"/>
                  </a:moveTo>
                  <a:lnTo>
                    <a:pt x="21342350" y="0"/>
                  </a:lnTo>
                  <a:lnTo>
                    <a:pt x="21342350" y="1388207"/>
                  </a:lnTo>
                  <a:lnTo>
                    <a:pt x="0" y="1388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1342350" cy="14739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修改名稱＆密碼和註銷帳號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764173" y="1887013"/>
            <a:ext cx="3202257" cy="6512973"/>
          </a:xfrm>
          <a:custGeom>
            <a:avLst/>
            <a:gdLst/>
            <a:ahLst/>
            <a:cxnLst/>
            <a:rect l="l" t="t" r="r" b="b"/>
            <a:pathLst>
              <a:path w="3202257" h="6512973">
                <a:moveTo>
                  <a:pt x="0" y="0"/>
                </a:moveTo>
                <a:lnTo>
                  <a:pt x="3202257" y="0"/>
                </a:lnTo>
                <a:lnTo>
                  <a:pt x="3202257" y="6512974"/>
                </a:lnTo>
                <a:lnTo>
                  <a:pt x="0" y="651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17" b="-177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3699855" y="3463565"/>
            <a:ext cx="3335607" cy="3521136"/>
          </a:xfrm>
          <a:custGeom>
            <a:avLst/>
            <a:gdLst/>
            <a:ahLst/>
            <a:cxnLst/>
            <a:rect l="l" t="t" r="r" b="b"/>
            <a:pathLst>
              <a:path w="3335607" h="3521136">
                <a:moveTo>
                  <a:pt x="0" y="0"/>
                </a:moveTo>
                <a:lnTo>
                  <a:pt x="3335608" y="0"/>
                </a:lnTo>
                <a:lnTo>
                  <a:pt x="3335608" y="3521136"/>
                </a:lnTo>
                <a:lnTo>
                  <a:pt x="0" y="35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268" b="-411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944339" y="3611139"/>
            <a:ext cx="3726727" cy="3064721"/>
          </a:xfrm>
          <a:custGeom>
            <a:avLst/>
            <a:gdLst/>
            <a:ahLst/>
            <a:cxnLst/>
            <a:rect l="l" t="t" r="r" b="b"/>
            <a:pathLst>
              <a:path w="3726727" h="3064721">
                <a:moveTo>
                  <a:pt x="0" y="0"/>
                </a:moveTo>
                <a:lnTo>
                  <a:pt x="3726726" y="0"/>
                </a:lnTo>
                <a:lnTo>
                  <a:pt x="3726726" y="3064722"/>
                </a:lnTo>
                <a:lnTo>
                  <a:pt x="0" y="3064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476" b="-10415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28700" y="2004504"/>
            <a:ext cx="3183635" cy="6434646"/>
          </a:xfrm>
          <a:custGeom>
            <a:avLst/>
            <a:gdLst/>
            <a:ahLst/>
            <a:cxnLst/>
            <a:rect l="l" t="t" r="r" b="b"/>
            <a:pathLst>
              <a:path w="3183635" h="6434646">
                <a:moveTo>
                  <a:pt x="0" y="0"/>
                </a:moveTo>
                <a:lnTo>
                  <a:pt x="3183635" y="0"/>
                </a:lnTo>
                <a:lnTo>
                  <a:pt x="3183635" y="6434646"/>
                </a:lnTo>
                <a:lnTo>
                  <a:pt x="0" y="643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69" b="-19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8631554"/>
            <a:ext cx="7642365" cy="12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設定裡面可以更改使用者名稱和密碼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新名稱系統會即時檢查是否已被使用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64173" y="8373427"/>
            <a:ext cx="7271290" cy="160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設定頁面底部有「刪除帳號」選項。</a:t>
            </a:r>
          </a:p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如果帳號還在任何群組中</a:t>
            </a:r>
          </a:p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系統會提醒使用者退出所有群組才能刪除帳號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5422908" cy="4342800"/>
          </a:xfrm>
          <a:custGeom>
            <a:avLst/>
            <a:gdLst/>
            <a:ahLst/>
            <a:cxnLst/>
            <a:rect l="l" t="t" r="r" b="b"/>
            <a:pathLst>
              <a:path w="5422908" h="4342800">
                <a:moveTo>
                  <a:pt x="0" y="0"/>
                </a:moveTo>
                <a:lnTo>
                  <a:pt x="5422908" y="0"/>
                </a:lnTo>
                <a:lnTo>
                  <a:pt x="5422908" y="4342800"/>
                </a:lnTo>
                <a:lnTo>
                  <a:pt x="0" y="4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52267" y="4502575"/>
            <a:ext cx="13583466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2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第三部分：技術與架構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4248" y="2233238"/>
            <a:ext cx="2219506" cy="2219506"/>
            <a:chOff x="0" y="0"/>
            <a:chExt cx="2959342" cy="295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354" cy="2959354"/>
            </a:xfrm>
            <a:custGeom>
              <a:avLst/>
              <a:gdLst/>
              <a:ahLst/>
              <a:cxnLst/>
              <a:rect l="l" t="t" r="r" b="b"/>
              <a:pathLst>
                <a:path w="2959354" h="2959354">
                  <a:moveTo>
                    <a:pt x="0" y="1479677"/>
                  </a:moveTo>
                  <a:cubicBezTo>
                    <a:pt x="0" y="662432"/>
                    <a:pt x="662432" y="0"/>
                    <a:pt x="1479677" y="0"/>
                  </a:cubicBezTo>
                  <a:cubicBezTo>
                    <a:pt x="2296922" y="0"/>
                    <a:pt x="2959354" y="662432"/>
                    <a:pt x="2959354" y="1479677"/>
                  </a:cubicBezTo>
                  <a:cubicBezTo>
                    <a:pt x="2959354" y="2296922"/>
                    <a:pt x="2296922" y="2959354"/>
                    <a:pt x="1479677" y="2959354"/>
                  </a:cubicBezTo>
                  <a:cubicBezTo>
                    <a:pt x="662432" y="2959354"/>
                    <a:pt x="0" y="2296922"/>
                    <a:pt x="0" y="1479677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8" y="0"/>
            <a:ext cx="7596792" cy="4840416"/>
            <a:chOff x="0" y="0"/>
            <a:chExt cx="10129056" cy="6453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9012" cy="6454013"/>
            </a:xfrm>
            <a:custGeom>
              <a:avLst/>
              <a:gdLst/>
              <a:ahLst/>
              <a:cxnLst/>
              <a:rect l="l" t="t" r="r" b="b"/>
              <a:pathLst>
                <a:path w="10129012" h="6454013">
                  <a:moveTo>
                    <a:pt x="10129012" y="0"/>
                  </a:moveTo>
                  <a:lnTo>
                    <a:pt x="0" y="0"/>
                  </a:lnTo>
                  <a:lnTo>
                    <a:pt x="11938" y="78105"/>
                  </a:lnTo>
                  <a:cubicBezTo>
                    <a:pt x="389636" y="922528"/>
                    <a:pt x="3960114" y="727329"/>
                    <a:pt x="5492242" y="1721739"/>
                  </a:cubicBezTo>
                  <a:cubicBezTo>
                    <a:pt x="7024370" y="2716149"/>
                    <a:pt x="8428355" y="5862193"/>
                    <a:pt x="9920986" y="6405499"/>
                  </a:cubicBezTo>
                  <a:lnTo>
                    <a:pt x="10129012" y="6454013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80801" y="5487"/>
            <a:ext cx="6807196" cy="4337313"/>
            <a:chOff x="0" y="0"/>
            <a:chExt cx="9076262" cy="5783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76309" cy="5783072"/>
            </a:xfrm>
            <a:custGeom>
              <a:avLst/>
              <a:gdLst/>
              <a:ahLst/>
              <a:cxnLst/>
              <a:rect l="l" t="t" r="r" b="b"/>
              <a:pathLst>
                <a:path w="9076309" h="5783072">
                  <a:moveTo>
                    <a:pt x="9076309" y="0"/>
                  </a:moveTo>
                  <a:lnTo>
                    <a:pt x="0" y="0"/>
                  </a:lnTo>
                  <a:lnTo>
                    <a:pt x="10668" y="69977"/>
                  </a:lnTo>
                  <a:cubicBezTo>
                    <a:pt x="349123" y="826643"/>
                    <a:pt x="3548507" y="651637"/>
                    <a:pt x="4921377" y="1542796"/>
                  </a:cubicBezTo>
                  <a:cubicBezTo>
                    <a:pt x="6294247" y="2433955"/>
                    <a:pt x="7552309" y="5252847"/>
                    <a:pt x="8889873" y="5739638"/>
                  </a:cubicBezTo>
                  <a:lnTo>
                    <a:pt x="9076309" y="5783072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150" y="6309992"/>
            <a:ext cx="6038834" cy="3988548"/>
            <a:chOff x="0" y="0"/>
            <a:chExt cx="8051778" cy="5318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51800" cy="5318125"/>
            </a:xfrm>
            <a:custGeom>
              <a:avLst/>
              <a:gdLst/>
              <a:ahLst/>
              <a:cxnLst/>
              <a:rect l="l" t="t" r="r" b="b"/>
              <a:pathLst>
                <a:path w="8051800" h="5318125">
                  <a:moveTo>
                    <a:pt x="0" y="5318125"/>
                  </a:moveTo>
                  <a:lnTo>
                    <a:pt x="8051800" y="5318125"/>
                  </a:lnTo>
                  <a:lnTo>
                    <a:pt x="8042275" y="5253736"/>
                  </a:lnTo>
                  <a:cubicBezTo>
                    <a:pt x="7742047" y="4557903"/>
                    <a:pt x="4903724" y="4718812"/>
                    <a:pt x="3685794" y="3899408"/>
                  </a:cubicBezTo>
                  <a:cubicBezTo>
                    <a:pt x="2467864" y="3080004"/>
                    <a:pt x="1351915" y="487553"/>
                    <a:pt x="165354" y="398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148" y="7410287"/>
            <a:ext cx="4366095" cy="2883732"/>
            <a:chOff x="0" y="0"/>
            <a:chExt cx="5821460" cy="3844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1426" cy="3844925"/>
            </a:xfrm>
            <a:custGeom>
              <a:avLst/>
              <a:gdLst/>
              <a:ahLst/>
              <a:cxnLst/>
              <a:rect l="l" t="t" r="r" b="b"/>
              <a:pathLst>
                <a:path w="5821426" h="3844925">
                  <a:moveTo>
                    <a:pt x="0" y="3844925"/>
                  </a:moveTo>
                  <a:lnTo>
                    <a:pt x="5821426" y="3844925"/>
                  </a:lnTo>
                  <a:lnTo>
                    <a:pt x="5814568" y="3798443"/>
                  </a:lnTo>
                  <a:cubicBezTo>
                    <a:pt x="5597525" y="3295396"/>
                    <a:pt x="3545459" y="3411728"/>
                    <a:pt x="2664841" y="2819273"/>
                  </a:cubicBezTo>
                  <a:cubicBezTo>
                    <a:pt x="1784223" y="2226818"/>
                    <a:pt x="977392" y="352552"/>
                    <a:pt x="119507" y="28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73941" y="7783824"/>
            <a:ext cx="786078" cy="786078"/>
            <a:chOff x="0" y="0"/>
            <a:chExt cx="1048104" cy="1048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46753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6" y="0"/>
                </a:lnTo>
                <a:lnTo>
                  <a:pt x="440456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661662" y="7783824"/>
            <a:ext cx="786078" cy="786078"/>
            <a:chOff x="0" y="0"/>
            <a:chExt cx="1048104" cy="10481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3447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749382" y="7390785"/>
            <a:ext cx="786078" cy="786078"/>
            <a:chOff x="0" y="0"/>
            <a:chExt cx="1048104" cy="10481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922194" y="7563597"/>
            <a:ext cx="440456" cy="440455"/>
          </a:xfrm>
          <a:custGeom>
            <a:avLst/>
            <a:gdLst/>
            <a:ahLst/>
            <a:cxnLst/>
            <a:rect l="l" t="t" r="r" b="b"/>
            <a:pathLst>
              <a:path w="440456" h="440455">
                <a:moveTo>
                  <a:pt x="0" y="0"/>
                </a:moveTo>
                <a:lnTo>
                  <a:pt x="440456" y="0"/>
                </a:lnTo>
                <a:lnTo>
                  <a:pt x="440456" y="440455"/>
                </a:lnTo>
                <a:lnTo>
                  <a:pt x="0" y="440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837103" y="7783824"/>
            <a:ext cx="786078" cy="786078"/>
            <a:chOff x="0" y="0"/>
            <a:chExt cx="1048104" cy="10481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3413922" cy="2220686"/>
            <a:chOff x="0" y="0"/>
            <a:chExt cx="4551896" cy="29609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51934" cy="2960878"/>
            </a:xfrm>
            <a:custGeom>
              <a:avLst/>
              <a:gdLst/>
              <a:ahLst/>
              <a:cxnLst/>
              <a:rect l="l" t="t" r="r" b="b"/>
              <a:pathLst>
                <a:path w="4551934" h="2960878">
                  <a:moveTo>
                    <a:pt x="0" y="0"/>
                  </a:moveTo>
                  <a:lnTo>
                    <a:pt x="4551934" y="0"/>
                  </a:lnTo>
                  <a:lnTo>
                    <a:pt x="4546600" y="35814"/>
                  </a:lnTo>
                  <a:cubicBezTo>
                    <a:pt x="4376801" y="423291"/>
                    <a:pt x="2772283" y="333629"/>
                    <a:pt x="2083689" y="789940"/>
                  </a:cubicBezTo>
                  <a:cubicBezTo>
                    <a:pt x="1395095" y="1246251"/>
                    <a:pt x="764286" y="2689479"/>
                    <a:pt x="93472" y="2938653"/>
                  </a:cubicBezTo>
                  <a:lnTo>
                    <a:pt x="0" y="2960878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95173" y="210889"/>
            <a:ext cx="3455788" cy="5071213"/>
            <a:chOff x="-55821" y="-1482989"/>
            <a:chExt cx="4607717" cy="676161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51896" cy="5278628"/>
            </a:xfrm>
            <a:custGeom>
              <a:avLst/>
              <a:gdLst/>
              <a:ahLst/>
              <a:cxnLst/>
              <a:rect l="l" t="t" r="r" b="b"/>
              <a:pathLst>
                <a:path w="4551896" h="5278628">
                  <a:moveTo>
                    <a:pt x="0" y="0"/>
                  </a:moveTo>
                  <a:lnTo>
                    <a:pt x="4551896" y="0"/>
                  </a:lnTo>
                  <a:lnTo>
                    <a:pt x="4551896" y="5278628"/>
                  </a:lnTo>
                  <a:lnTo>
                    <a:pt x="0" y="527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55821" y="-1482989"/>
              <a:ext cx="4551896" cy="539292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3464"/>
                </a:lnSpc>
              </a:pPr>
              <a:r>
                <a:rPr lang="en-US" sz="10200" b="1" dirty="0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3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67486" y="7946054"/>
            <a:ext cx="325311" cy="451037"/>
          </a:xfrm>
          <a:custGeom>
            <a:avLst/>
            <a:gdLst/>
            <a:ahLst/>
            <a:cxnLst/>
            <a:rect l="l" t="t" r="r" b="b"/>
            <a:pathLst>
              <a:path w="325311" h="451037">
                <a:moveTo>
                  <a:pt x="0" y="0"/>
                </a:moveTo>
                <a:lnTo>
                  <a:pt x="325311" y="0"/>
                </a:lnTo>
                <a:lnTo>
                  <a:pt x="325311" y="451038"/>
                </a:lnTo>
                <a:lnTo>
                  <a:pt x="0" y="45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9394650" y="6831740"/>
            <a:ext cx="665429" cy="674707"/>
          </a:xfrm>
          <a:custGeom>
            <a:avLst/>
            <a:gdLst/>
            <a:ahLst/>
            <a:cxnLst/>
            <a:rect l="l" t="t" r="r" b="b"/>
            <a:pathLst>
              <a:path w="665429" h="674707">
                <a:moveTo>
                  <a:pt x="0" y="0"/>
                </a:moveTo>
                <a:lnTo>
                  <a:pt x="665429" y="0"/>
                </a:lnTo>
                <a:lnTo>
                  <a:pt x="665429" y="674707"/>
                </a:lnTo>
                <a:lnTo>
                  <a:pt x="0" y="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927981" y="7783825"/>
            <a:ext cx="786078" cy="786078"/>
            <a:chOff x="0" y="0"/>
            <a:chExt cx="1048104" cy="10481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076432" y="7932276"/>
            <a:ext cx="489175" cy="489175"/>
          </a:xfrm>
          <a:custGeom>
            <a:avLst/>
            <a:gdLst/>
            <a:ahLst/>
            <a:cxnLst/>
            <a:rect l="l" t="t" r="r" b="b"/>
            <a:pathLst>
              <a:path w="489175" h="489175">
                <a:moveTo>
                  <a:pt x="0" y="0"/>
                </a:moveTo>
                <a:lnTo>
                  <a:pt x="489175" y="0"/>
                </a:lnTo>
                <a:lnTo>
                  <a:pt x="489175" y="489175"/>
                </a:lnTo>
                <a:lnTo>
                  <a:pt x="0" y="4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7975" y="2360334"/>
            <a:ext cx="5636112" cy="673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39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Vue 3 (Composition API)</a:t>
            </a:r>
          </a:p>
          <a:p>
            <a:pPr algn="just">
              <a:lnSpc>
                <a:spcPts val="5939"/>
              </a:lnSpc>
            </a:pPr>
            <a:endParaRPr lang="en-US" sz="32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939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Pinia (狀態管理)</a:t>
            </a:r>
          </a:p>
          <a:p>
            <a:pPr algn="just">
              <a:lnSpc>
                <a:spcPts val="5939"/>
              </a:lnSpc>
            </a:pPr>
            <a:endParaRPr lang="en-US" sz="32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939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Tailwind CSS (UI框架)</a:t>
            </a:r>
          </a:p>
          <a:p>
            <a:pPr algn="just">
              <a:lnSpc>
                <a:spcPts val="5939"/>
              </a:lnSpc>
            </a:pPr>
            <a:endParaRPr lang="en-US" sz="32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939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Axios (HTTP請求)</a:t>
            </a:r>
          </a:p>
          <a:p>
            <a:pPr algn="just">
              <a:lnSpc>
                <a:spcPts val="5939"/>
              </a:lnSpc>
            </a:pPr>
            <a:endParaRPr lang="en-US" sz="32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939"/>
              </a:lnSpc>
            </a:pPr>
            <a:r>
              <a:rPr lang="en-US" sz="3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Vue Router (路由管理)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7975" y="1762946"/>
            <a:ext cx="1069317" cy="912798"/>
            <a:chOff x="0" y="0"/>
            <a:chExt cx="1425756" cy="1217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5756" cy="1217064"/>
            </a:xfrm>
            <a:custGeom>
              <a:avLst/>
              <a:gdLst/>
              <a:ahLst/>
              <a:cxnLst/>
              <a:rect l="l" t="t" r="r" b="b"/>
              <a:pathLst>
                <a:path w="1425756" h="1217064">
                  <a:moveTo>
                    <a:pt x="0" y="0"/>
                  </a:moveTo>
                  <a:lnTo>
                    <a:pt x="1425756" y="0"/>
                  </a:lnTo>
                  <a:lnTo>
                    <a:pt x="1425756" y="1217064"/>
                  </a:lnTo>
                  <a:lnTo>
                    <a:pt x="0" y="1217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1425756" cy="138851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5771"/>
                </a:lnSpc>
              </a:pPr>
              <a:r>
                <a:rPr lang="en-US" sz="36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前端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23487" y="2325278"/>
            <a:ext cx="5008722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Flask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Flask- SQLAlchemy (ORM)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Flask- JWT- Extended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Werkzeug Security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23487" y="1762946"/>
            <a:ext cx="1028490" cy="816463"/>
            <a:chOff x="0" y="0"/>
            <a:chExt cx="1371320" cy="10886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320" cy="1088617"/>
            </a:xfrm>
            <a:custGeom>
              <a:avLst/>
              <a:gdLst/>
              <a:ahLst/>
              <a:cxnLst/>
              <a:rect l="l" t="t" r="r" b="b"/>
              <a:pathLst>
                <a:path w="1371320" h="1088617">
                  <a:moveTo>
                    <a:pt x="0" y="0"/>
                  </a:moveTo>
                  <a:lnTo>
                    <a:pt x="1371320" y="0"/>
                  </a:lnTo>
                  <a:lnTo>
                    <a:pt x="1371320" y="1088617"/>
                  </a:lnTo>
                  <a:lnTo>
                    <a:pt x="0" y="1088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371320" cy="122196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後端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34444" y="6805790"/>
            <a:ext cx="2686132" cy="816463"/>
            <a:chOff x="0" y="0"/>
            <a:chExt cx="3581510" cy="1088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81510" cy="1088617"/>
            </a:xfrm>
            <a:custGeom>
              <a:avLst/>
              <a:gdLst/>
              <a:ahLst/>
              <a:cxnLst/>
              <a:rect l="l" t="t" r="r" b="b"/>
              <a:pathLst>
                <a:path w="3581510" h="1088617">
                  <a:moveTo>
                    <a:pt x="0" y="0"/>
                  </a:moveTo>
                  <a:lnTo>
                    <a:pt x="3581510" y="0"/>
                  </a:lnTo>
                  <a:lnTo>
                    <a:pt x="3581510" y="1088617"/>
                  </a:lnTo>
                  <a:lnTo>
                    <a:pt x="0" y="1088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3581510" cy="122196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資料庫與部署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6" name="Freeform 16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技術棧總覽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556046" y="6950397"/>
            <a:ext cx="2703254" cy="2307903"/>
          </a:xfrm>
          <a:custGeom>
            <a:avLst/>
            <a:gdLst/>
            <a:ahLst/>
            <a:cxnLst/>
            <a:rect l="l" t="t" r="r" b="b"/>
            <a:pathLst>
              <a:path w="2703254" h="2307903">
                <a:moveTo>
                  <a:pt x="0" y="0"/>
                </a:moveTo>
                <a:lnTo>
                  <a:pt x="2703254" y="0"/>
                </a:lnTo>
                <a:lnTo>
                  <a:pt x="2703254" y="2307903"/>
                </a:lnTo>
                <a:lnTo>
                  <a:pt x="0" y="2307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4837545" y="2579409"/>
            <a:ext cx="2140256" cy="2140256"/>
          </a:xfrm>
          <a:custGeom>
            <a:avLst/>
            <a:gdLst/>
            <a:ahLst/>
            <a:cxnLst/>
            <a:rect l="l" t="t" r="r" b="b"/>
            <a:pathLst>
              <a:path w="2140256" h="2140256">
                <a:moveTo>
                  <a:pt x="0" y="0"/>
                </a:moveTo>
                <a:lnTo>
                  <a:pt x="2140256" y="0"/>
                </a:lnTo>
                <a:lnTo>
                  <a:pt x="2140256" y="2140255"/>
                </a:lnTo>
                <a:lnTo>
                  <a:pt x="0" y="2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6504087" y="1926820"/>
            <a:ext cx="2494106" cy="1969009"/>
          </a:xfrm>
          <a:custGeom>
            <a:avLst/>
            <a:gdLst/>
            <a:ahLst/>
            <a:cxnLst/>
            <a:rect l="l" t="t" r="r" b="b"/>
            <a:pathLst>
              <a:path w="2494106" h="1969009">
                <a:moveTo>
                  <a:pt x="0" y="0"/>
                </a:moveTo>
                <a:lnTo>
                  <a:pt x="2494106" y="0"/>
                </a:lnTo>
                <a:lnTo>
                  <a:pt x="2494106" y="1969009"/>
                </a:lnTo>
                <a:lnTo>
                  <a:pt x="0" y="1969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1" b="-27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6425786" y="6681834"/>
            <a:ext cx="2336298" cy="2336298"/>
          </a:xfrm>
          <a:custGeom>
            <a:avLst/>
            <a:gdLst/>
            <a:ahLst/>
            <a:cxnLst/>
            <a:rect l="l" t="t" r="r" b="b"/>
            <a:pathLst>
              <a:path w="2336298" h="2336298">
                <a:moveTo>
                  <a:pt x="0" y="0"/>
                </a:moveTo>
                <a:lnTo>
                  <a:pt x="2336298" y="0"/>
                </a:lnTo>
                <a:lnTo>
                  <a:pt x="2336298" y="2336298"/>
                </a:lnTo>
                <a:lnTo>
                  <a:pt x="0" y="2336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6807702" y="4855118"/>
            <a:ext cx="1572467" cy="1684034"/>
          </a:xfrm>
          <a:custGeom>
            <a:avLst/>
            <a:gdLst/>
            <a:ahLst/>
            <a:cxnLst/>
            <a:rect l="l" t="t" r="r" b="b"/>
            <a:pathLst>
              <a:path w="1572467" h="1684034">
                <a:moveTo>
                  <a:pt x="0" y="0"/>
                </a:moveTo>
                <a:lnTo>
                  <a:pt x="1572467" y="0"/>
                </a:lnTo>
                <a:lnTo>
                  <a:pt x="1572467" y="1684034"/>
                </a:lnTo>
                <a:lnTo>
                  <a:pt x="0" y="1684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9323487" y="7431753"/>
            <a:ext cx="3978118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PostgreSQL (Render)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前端部署：Vercel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後端部署：Render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2534" y="8337735"/>
            <a:ext cx="902793" cy="818484"/>
          </a:xfrm>
          <a:custGeom>
            <a:avLst/>
            <a:gdLst/>
            <a:ahLst/>
            <a:cxnLst/>
            <a:rect l="l" t="t" r="r" b="b"/>
            <a:pathLst>
              <a:path w="902793" h="818484">
                <a:moveTo>
                  <a:pt x="0" y="0"/>
                </a:moveTo>
                <a:lnTo>
                  <a:pt x="902793" y="0"/>
                </a:lnTo>
                <a:lnTo>
                  <a:pt x="902793" y="818484"/>
                </a:lnTo>
                <a:lnTo>
                  <a:pt x="0" y="81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374335" y="6543305"/>
            <a:ext cx="771094" cy="197119"/>
          </a:xfrm>
          <a:custGeom>
            <a:avLst/>
            <a:gdLst/>
            <a:ahLst/>
            <a:cxnLst/>
            <a:rect l="l" t="t" r="r" b="b"/>
            <a:pathLst>
              <a:path w="771094" h="197119">
                <a:moveTo>
                  <a:pt x="0" y="0"/>
                </a:moveTo>
                <a:lnTo>
                  <a:pt x="771094" y="0"/>
                </a:lnTo>
                <a:lnTo>
                  <a:pt x="771094" y="197120"/>
                </a:lnTo>
                <a:lnTo>
                  <a:pt x="0" y="19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3027" y="6147294"/>
            <a:ext cx="2000142" cy="792023"/>
            <a:chOff x="0" y="0"/>
            <a:chExt cx="2666856" cy="10560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6856" cy="1056031"/>
            </a:xfrm>
            <a:custGeom>
              <a:avLst/>
              <a:gdLst/>
              <a:ahLst/>
              <a:cxnLst/>
              <a:rect l="l" t="t" r="r" b="b"/>
              <a:pathLst>
                <a:path w="2666856" h="1056031">
                  <a:moveTo>
                    <a:pt x="0" y="0"/>
                  </a:moveTo>
                  <a:lnTo>
                    <a:pt x="2666856" y="0"/>
                  </a:lnTo>
                  <a:lnTo>
                    <a:pt x="2666856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3350"/>
              <a:ext cx="2666856" cy="118938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核心優勢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3027" y="2110141"/>
            <a:ext cx="2186411" cy="792023"/>
            <a:chOff x="0" y="0"/>
            <a:chExt cx="2915215" cy="10560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15215" cy="1056031"/>
            </a:xfrm>
            <a:custGeom>
              <a:avLst/>
              <a:gdLst/>
              <a:ahLst/>
              <a:cxnLst/>
              <a:rect l="l" t="t" r="r" b="b"/>
              <a:pathLst>
                <a:path w="2915215" h="1056031">
                  <a:moveTo>
                    <a:pt x="0" y="0"/>
                  </a:moveTo>
                  <a:lnTo>
                    <a:pt x="2915215" y="0"/>
                  </a:lnTo>
                  <a:lnTo>
                    <a:pt x="2915215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2915215" cy="118938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數據流示意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3" name="Freeform 13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前後端互動與數據流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2771" y="3093156"/>
            <a:ext cx="15379520" cy="869844"/>
            <a:chOff x="0" y="0"/>
            <a:chExt cx="4050573" cy="2290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50573" cy="229095"/>
            </a:xfrm>
            <a:custGeom>
              <a:avLst/>
              <a:gdLst/>
              <a:ahLst/>
              <a:cxnLst/>
              <a:rect l="l" t="t" r="r" b="b"/>
              <a:pathLst>
                <a:path w="4050573" h="229095">
                  <a:moveTo>
                    <a:pt x="0" y="0"/>
                  </a:moveTo>
                  <a:lnTo>
                    <a:pt x="4050573" y="0"/>
                  </a:lnTo>
                  <a:lnTo>
                    <a:pt x="4050573" y="229095"/>
                  </a:lnTo>
                  <a:lnTo>
                    <a:pt x="0" y="229095"/>
                  </a:lnTo>
                  <a:close/>
                </a:path>
              </a:pathLst>
            </a:custGeom>
            <a:solidFill>
              <a:srgbClr val="DEF9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4050573" cy="29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455595" y="3093156"/>
            <a:ext cx="4757591" cy="869844"/>
            <a:chOff x="0" y="0"/>
            <a:chExt cx="1253028" cy="229095"/>
          </a:xfrm>
        </p:grpSpPr>
        <p:sp>
          <p:nvSpPr>
            <p:cNvPr id="21" name="Freeform 21"/>
            <p:cNvSpPr/>
            <p:nvPr/>
          </p:nvSpPr>
          <p:spPr>
            <a:xfrm>
              <a:off x="11649" y="0"/>
              <a:ext cx="1231872" cy="229095"/>
            </a:xfrm>
            <a:custGeom>
              <a:avLst/>
              <a:gdLst/>
              <a:ahLst/>
              <a:cxnLst/>
              <a:rect l="l" t="t" r="r" b="b"/>
              <a:pathLst>
                <a:path w="1231872" h="229095">
                  <a:moveTo>
                    <a:pt x="4624" y="0"/>
                  </a:moveTo>
                  <a:lnTo>
                    <a:pt x="1021906" y="0"/>
                  </a:lnTo>
                  <a:cubicBezTo>
                    <a:pt x="1032574" y="0"/>
                    <a:pt x="1043062" y="2752"/>
                    <a:pt x="1052355" y="7991"/>
                  </a:cubicBezTo>
                  <a:lnTo>
                    <a:pt x="1227203" y="106556"/>
                  </a:lnTo>
                  <a:cubicBezTo>
                    <a:pt x="1230088" y="108182"/>
                    <a:pt x="1231872" y="111236"/>
                    <a:pt x="1231872" y="114547"/>
                  </a:cubicBezTo>
                  <a:cubicBezTo>
                    <a:pt x="1231872" y="117858"/>
                    <a:pt x="1230088" y="120912"/>
                    <a:pt x="1227203" y="122538"/>
                  </a:cubicBezTo>
                  <a:lnTo>
                    <a:pt x="1052355" y="221104"/>
                  </a:lnTo>
                  <a:cubicBezTo>
                    <a:pt x="1043062" y="226342"/>
                    <a:pt x="1032574" y="229095"/>
                    <a:pt x="1021906" y="229095"/>
                  </a:cubicBezTo>
                  <a:lnTo>
                    <a:pt x="4624" y="229095"/>
                  </a:lnTo>
                  <a:cubicBezTo>
                    <a:pt x="2683" y="229095"/>
                    <a:pt x="986" y="227786"/>
                    <a:pt x="493" y="225908"/>
                  </a:cubicBezTo>
                  <a:cubicBezTo>
                    <a:pt x="0" y="224031"/>
                    <a:pt x="836" y="222057"/>
                    <a:pt x="2527" y="221104"/>
                  </a:cubicBezTo>
                  <a:lnTo>
                    <a:pt x="177375" y="122538"/>
                  </a:lnTo>
                  <a:cubicBezTo>
                    <a:pt x="180260" y="120912"/>
                    <a:pt x="182044" y="117858"/>
                    <a:pt x="182044" y="114547"/>
                  </a:cubicBezTo>
                  <a:cubicBezTo>
                    <a:pt x="182044" y="111236"/>
                    <a:pt x="180260" y="108182"/>
                    <a:pt x="177375" y="106556"/>
                  </a:cubicBezTo>
                  <a:lnTo>
                    <a:pt x="2527" y="7991"/>
                  </a:lnTo>
                  <a:cubicBezTo>
                    <a:pt x="836" y="7038"/>
                    <a:pt x="0" y="5064"/>
                    <a:pt x="493" y="3187"/>
                  </a:cubicBezTo>
                  <a:cubicBezTo>
                    <a:pt x="986" y="1309"/>
                    <a:pt x="2683" y="0"/>
                    <a:pt x="46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190500"/>
              <a:ext cx="999028" cy="41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50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92866" y="3093156"/>
            <a:ext cx="4757591" cy="869844"/>
            <a:chOff x="0" y="0"/>
            <a:chExt cx="1253028" cy="229095"/>
          </a:xfrm>
        </p:grpSpPr>
        <p:sp>
          <p:nvSpPr>
            <p:cNvPr id="24" name="Freeform 24"/>
            <p:cNvSpPr/>
            <p:nvPr/>
          </p:nvSpPr>
          <p:spPr>
            <a:xfrm>
              <a:off x="11649" y="0"/>
              <a:ext cx="1231872" cy="229095"/>
            </a:xfrm>
            <a:custGeom>
              <a:avLst/>
              <a:gdLst/>
              <a:ahLst/>
              <a:cxnLst/>
              <a:rect l="l" t="t" r="r" b="b"/>
              <a:pathLst>
                <a:path w="1231872" h="229095">
                  <a:moveTo>
                    <a:pt x="4624" y="0"/>
                  </a:moveTo>
                  <a:lnTo>
                    <a:pt x="1021906" y="0"/>
                  </a:lnTo>
                  <a:cubicBezTo>
                    <a:pt x="1032574" y="0"/>
                    <a:pt x="1043062" y="2752"/>
                    <a:pt x="1052355" y="7991"/>
                  </a:cubicBezTo>
                  <a:lnTo>
                    <a:pt x="1227203" y="106556"/>
                  </a:lnTo>
                  <a:cubicBezTo>
                    <a:pt x="1230088" y="108182"/>
                    <a:pt x="1231872" y="111236"/>
                    <a:pt x="1231872" y="114547"/>
                  </a:cubicBezTo>
                  <a:cubicBezTo>
                    <a:pt x="1231872" y="117858"/>
                    <a:pt x="1230088" y="120912"/>
                    <a:pt x="1227203" y="122538"/>
                  </a:cubicBezTo>
                  <a:lnTo>
                    <a:pt x="1052355" y="221104"/>
                  </a:lnTo>
                  <a:cubicBezTo>
                    <a:pt x="1043062" y="226342"/>
                    <a:pt x="1032574" y="229095"/>
                    <a:pt x="1021906" y="229095"/>
                  </a:cubicBezTo>
                  <a:lnTo>
                    <a:pt x="4624" y="229095"/>
                  </a:lnTo>
                  <a:cubicBezTo>
                    <a:pt x="2683" y="229095"/>
                    <a:pt x="986" y="227786"/>
                    <a:pt x="493" y="225908"/>
                  </a:cubicBezTo>
                  <a:cubicBezTo>
                    <a:pt x="0" y="224031"/>
                    <a:pt x="836" y="222057"/>
                    <a:pt x="2527" y="221104"/>
                  </a:cubicBezTo>
                  <a:lnTo>
                    <a:pt x="177375" y="122538"/>
                  </a:lnTo>
                  <a:cubicBezTo>
                    <a:pt x="180260" y="120912"/>
                    <a:pt x="182044" y="117858"/>
                    <a:pt x="182044" y="114547"/>
                  </a:cubicBezTo>
                  <a:cubicBezTo>
                    <a:pt x="182044" y="111236"/>
                    <a:pt x="180260" y="108182"/>
                    <a:pt x="177375" y="106556"/>
                  </a:cubicBezTo>
                  <a:lnTo>
                    <a:pt x="2527" y="7991"/>
                  </a:lnTo>
                  <a:cubicBezTo>
                    <a:pt x="836" y="7038"/>
                    <a:pt x="0" y="5064"/>
                    <a:pt x="493" y="3187"/>
                  </a:cubicBezTo>
                  <a:cubicBezTo>
                    <a:pt x="986" y="1309"/>
                    <a:pt x="2683" y="0"/>
                    <a:pt x="46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66675"/>
              <a:ext cx="999028" cy="29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3056996"/>
            <a:ext cx="3314900" cy="942165"/>
            <a:chOff x="0" y="0"/>
            <a:chExt cx="873060" cy="248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9956" cy="248142"/>
            </a:xfrm>
            <a:custGeom>
              <a:avLst/>
              <a:gdLst/>
              <a:ahLst/>
              <a:cxnLst/>
              <a:rect l="l" t="t" r="r" b="b"/>
              <a:pathLst>
                <a:path w="859956" h="248142">
                  <a:moveTo>
                    <a:pt x="646505" y="0"/>
                  </a:moveTo>
                  <a:lnTo>
                    <a:pt x="23355" y="0"/>
                  </a:lnTo>
                  <a:cubicBezTo>
                    <a:pt x="17161" y="0"/>
                    <a:pt x="11220" y="2461"/>
                    <a:pt x="6840" y="6840"/>
                  </a:cubicBezTo>
                  <a:cubicBezTo>
                    <a:pt x="2461" y="11220"/>
                    <a:pt x="0" y="17161"/>
                    <a:pt x="0" y="23355"/>
                  </a:cubicBezTo>
                  <a:lnTo>
                    <a:pt x="0" y="224787"/>
                  </a:lnTo>
                  <a:cubicBezTo>
                    <a:pt x="0" y="237686"/>
                    <a:pt x="10456" y="248142"/>
                    <a:pt x="23355" y="248142"/>
                  </a:cubicBezTo>
                  <a:lnTo>
                    <a:pt x="646505" y="248142"/>
                  </a:lnTo>
                  <a:cubicBezTo>
                    <a:pt x="661779" y="248142"/>
                    <a:pt x="676757" y="243931"/>
                    <a:pt x="689793" y="235971"/>
                  </a:cubicBezTo>
                  <a:lnTo>
                    <a:pt x="853127" y="136242"/>
                  </a:lnTo>
                  <a:cubicBezTo>
                    <a:pt x="857369" y="133652"/>
                    <a:pt x="859956" y="129041"/>
                    <a:pt x="859956" y="124071"/>
                  </a:cubicBezTo>
                  <a:cubicBezTo>
                    <a:pt x="859956" y="119101"/>
                    <a:pt x="857369" y="114490"/>
                    <a:pt x="853127" y="111900"/>
                  </a:cubicBezTo>
                  <a:lnTo>
                    <a:pt x="689793" y="12171"/>
                  </a:lnTo>
                  <a:cubicBezTo>
                    <a:pt x="676757" y="4211"/>
                    <a:pt x="661779" y="0"/>
                    <a:pt x="6465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758760" cy="314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36466" y="3213753"/>
            <a:ext cx="35433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Pinia Action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167855" y="3093156"/>
            <a:ext cx="4757591" cy="869844"/>
            <a:chOff x="0" y="0"/>
            <a:chExt cx="1253028" cy="229095"/>
          </a:xfrm>
        </p:grpSpPr>
        <p:sp>
          <p:nvSpPr>
            <p:cNvPr id="31" name="Freeform 31"/>
            <p:cNvSpPr/>
            <p:nvPr/>
          </p:nvSpPr>
          <p:spPr>
            <a:xfrm>
              <a:off x="11649" y="0"/>
              <a:ext cx="1231872" cy="229095"/>
            </a:xfrm>
            <a:custGeom>
              <a:avLst/>
              <a:gdLst/>
              <a:ahLst/>
              <a:cxnLst/>
              <a:rect l="l" t="t" r="r" b="b"/>
              <a:pathLst>
                <a:path w="1231872" h="229095">
                  <a:moveTo>
                    <a:pt x="4624" y="0"/>
                  </a:moveTo>
                  <a:lnTo>
                    <a:pt x="1021906" y="0"/>
                  </a:lnTo>
                  <a:cubicBezTo>
                    <a:pt x="1032574" y="0"/>
                    <a:pt x="1043062" y="2752"/>
                    <a:pt x="1052355" y="7991"/>
                  </a:cubicBezTo>
                  <a:lnTo>
                    <a:pt x="1227203" y="106556"/>
                  </a:lnTo>
                  <a:cubicBezTo>
                    <a:pt x="1230088" y="108182"/>
                    <a:pt x="1231872" y="111236"/>
                    <a:pt x="1231872" y="114547"/>
                  </a:cubicBezTo>
                  <a:cubicBezTo>
                    <a:pt x="1231872" y="117858"/>
                    <a:pt x="1230088" y="120912"/>
                    <a:pt x="1227203" y="122538"/>
                  </a:cubicBezTo>
                  <a:lnTo>
                    <a:pt x="1052355" y="221104"/>
                  </a:lnTo>
                  <a:cubicBezTo>
                    <a:pt x="1043062" y="226342"/>
                    <a:pt x="1032574" y="229095"/>
                    <a:pt x="1021906" y="229095"/>
                  </a:cubicBezTo>
                  <a:lnTo>
                    <a:pt x="4624" y="229095"/>
                  </a:lnTo>
                  <a:cubicBezTo>
                    <a:pt x="2683" y="229095"/>
                    <a:pt x="986" y="227786"/>
                    <a:pt x="493" y="225908"/>
                  </a:cubicBezTo>
                  <a:cubicBezTo>
                    <a:pt x="0" y="224031"/>
                    <a:pt x="836" y="222057"/>
                    <a:pt x="2527" y="221104"/>
                  </a:cubicBezTo>
                  <a:lnTo>
                    <a:pt x="177375" y="122538"/>
                  </a:lnTo>
                  <a:cubicBezTo>
                    <a:pt x="180260" y="120912"/>
                    <a:pt x="182044" y="117858"/>
                    <a:pt x="182044" y="114547"/>
                  </a:cubicBezTo>
                  <a:cubicBezTo>
                    <a:pt x="182044" y="111236"/>
                    <a:pt x="180260" y="108182"/>
                    <a:pt x="177375" y="106556"/>
                  </a:cubicBezTo>
                  <a:lnTo>
                    <a:pt x="2527" y="7991"/>
                  </a:lnTo>
                  <a:cubicBezTo>
                    <a:pt x="836" y="7038"/>
                    <a:pt x="0" y="5064"/>
                    <a:pt x="493" y="3187"/>
                  </a:cubicBezTo>
                  <a:cubicBezTo>
                    <a:pt x="986" y="1309"/>
                    <a:pt x="2683" y="0"/>
                    <a:pt x="46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7800" y="-190500"/>
              <a:ext cx="999028" cy="41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50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99795" y="4488280"/>
            <a:ext cx="14454611" cy="869844"/>
            <a:chOff x="0" y="0"/>
            <a:chExt cx="3806976" cy="2290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806976" cy="229095"/>
            </a:xfrm>
            <a:custGeom>
              <a:avLst/>
              <a:gdLst/>
              <a:ahLst/>
              <a:cxnLst/>
              <a:rect l="l" t="t" r="r" b="b"/>
              <a:pathLst>
                <a:path w="3806976" h="229095">
                  <a:moveTo>
                    <a:pt x="0" y="0"/>
                  </a:moveTo>
                  <a:lnTo>
                    <a:pt x="3806976" y="0"/>
                  </a:lnTo>
                  <a:lnTo>
                    <a:pt x="3806976" y="229095"/>
                  </a:lnTo>
                  <a:lnTo>
                    <a:pt x="0" y="229095"/>
                  </a:lnTo>
                  <a:close/>
                </a:path>
              </a:pathLst>
            </a:custGeom>
            <a:solidFill>
              <a:srgbClr val="DEF9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3806976" cy="29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737438" y="4488280"/>
            <a:ext cx="4475748" cy="869844"/>
            <a:chOff x="0" y="0"/>
            <a:chExt cx="1178798" cy="229095"/>
          </a:xfrm>
        </p:grpSpPr>
        <p:sp>
          <p:nvSpPr>
            <p:cNvPr id="37" name="Freeform 37"/>
            <p:cNvSpPr/>
            <p:nvPr/>
          </p:nvSpPr>
          <p:spPr>
            <a:xfrm>
              <a:off x="12383" y="0"/>
              <a:ext cx="1156309" cy="229095"/>
            </a:xfrm>
            <a:custGeom>
              <a:avLst/>
              <a:gdLst/>
              <a:ahLst/>
              <a:cxnLst/>
              <a:rect l="l" t="t" r="r" b="b"/>
              <a:pathLst>
                <a:path w="1156309" h="229095">
                  <a:moveTo>
                    <a:pt x="4914" y="0"/>
                  </a:moveTo>
                  <a:lnTo>
                    <a:pt x="945917" y="0"/>
                  </a:lnTo>
                  <a:cubicBezTo>
                    <a:pt x="957257" y="0"/>
                    <a:pt x="968405" y="2926"/>
                    <a:pt x="978283" y="8494"/>
                  </a:cubicBezTo>
                  <a:lnTo>
                    <a:pt x="1151347" y="106053"/>
                  </a:lnTo>
                  <a:cubicBezTo>
                    <a:pt x="1154413" y="107781"/>
                    <a:pt x="1156309" y="111028"/>
                    <a:pt x="1156309" y="114547"/>
                  </a:cubicBezTo>
                  <a:cubicBezTo>
                    <a:pt x="1156309" y="118067"/>
                    <a:pt x="1154413" y="121313"/>
                    <a:pt x="1151347" y="123042"/>
                  </a:cubicBezTo>
                  <a:lnTo>
                    <a:pt x="978283" y="220600"/>
                  </a:lnTo>
                  <a:cubicBezTo>
                    <a:pt x="968405" y="226169"/>
                    <a:pt x="957257" y="229095"/>
                    <a:pt x="945917" y="229095"/>
                  </a:cubicBezTo>
                  <a:lnTo>
                    <a:pt x="4914" y="229095"/>
                  </a:lnTo>
                  <a:cubicBezTo>
                    <a:pt x="2851" y="229095"/>
                    <a:pt x="1047" y="227703"/>
                    <a:pt x="524" y="225707"/>
                  </a:cubicBezTo>
                  <a:cubicBezTo>
                    <a:pt x="0" y="223712"/>
                    <a:pt x="888" y="221614"/>
                    <a:pt x="2685" y="220600"/>
                  </a:cubicBezTo>
                  <a:lnTo>
                    <a:pt x="175749" y="123042"/>
                  </a:lnTo>
                  <a:cubicBezTo>
                    <a:pt x="178815" y="121313"/>
                    <a:pt x="180711" y="118067"/>
                    <a:pt x="180711" y="114547"/>
                  </a:cubicBezTo>
                  <a:cubicBezTo>
                    <a:pt x="180711" y="111028"/>
                    <a:pt x="178815" y="107781"/>
                    <a:pt x="175749" y="106053"/>
                  </a:cubicBezTo>
                  <a:lnTo>
                    <a:pt x="2685" y="8494"/>
                  </a:lnTo>
                  <a:cubicBezTo>
                    <a:pt x="888" y="7481"/>
                    <a:pt x="0" y="5383"/>
                    <a:pt x="524" y="3387"/>
                  </a:cubicBezTo>
                  <a:cubicBezTo>
                    <a:pt x="1047" y="1391"/>
                    <a:pt x="2851" y="0"/>
                    <a:pt x="4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77800" y="-190500"/>
              <a:ext cx="924798" cy="41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50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681972" y="4488280"/>
            <a:ext cx="4475748" cy="869844"/>
            <a:chOff x="0" y="0"/>
            <a:chExt cx="1178798" cy="229095"/>
          </a:xfrm>
        </p:grpSpPr>
        <p:sp>
          <p:nvSpPr>
            <p:cNvPr id="40" name="Freeform 40"/>
            <p:cNvSpPr/>
            <p:nvPr/>
          </p:nvSpPr>
          <p:spPr>
            <a:xfrm>
              <a:off x="12383" y="0"/>
              <a:ext cx="1156309" cy="229095"/>
            </a:xfrm>
            <a:custGeom>
              <a:avLst/>
              <a:gdLst/>
              <a:ahLst/>
              <a:cxnLst/>
              <a:rect l="l" t="t" r="r" b="b"/>
              <a:pathLst>
                <a:path w="1156309" h="229095">
                  <a:moveTo>
                    <a:pt x="4914" y="0"/>
                  </a:moveTo>
                  <a:lnTo>
                    <a:pt x="945917" y="0"/>
                  </a:lnTo>
                  <a:cubicBezTo>
                    <a:pt x="957257" y="0"/>
                    <a:pt x="968405" y="2926"/>
                    <a:pt x="978283" y="8494"/>
                  </a:cubicBezTo>
                  <a:lnTo>
                    <a:pt x="1151347" y="106053"/>
                  </a:lnTo>
                  <a:cubicBezTo>
                    <a:pt x="1154413" y="107781"/>
                    <a:pt x="1156309" y="111028"/>
                    <a:pt x="1156309" y="114547"/>
                  </a:cubicBezTo>
                  <a:cubicBezTo>
                    <a:pt x="1156309" y="118067"/>
                    <a:pt x="1154413" y="121313"/>
                    <a:pt x="1151347" y="123042"/>
                  </a:cubicBezTo>
                  <a:lnTo>
                    <a:pt x="978283" y="220600"/>
                  </a:lnTo>
                  <a:cubicBezTo>
                    <a:pt x="968405" y="226169"/>
                    <a:pt x="957257" y="229095"/>
                    <a:pt x="945917" y="229095"/>
                  </a:cubicBezTo>
                  <a:lnTo>
                    <a:pt x="4914" y="229095"/>
                  </a:lnTo>
                  <a:cubicBezTo>
                    <a:pt x="2851" y="229095"/>
                    <a:pt x="1047" y="227703"/>
                    <a:pt x="524" y="225707"/>
                  </a:cubicBezTo>
                  <a:cubicBezTo>
                    <a:pt x="0" y="223712"/>
                    <a:pt x="888" y="221614"/>
                    <a:pt x="2685" y="220600"/>
                  </a:cubicBezTo>
                  <a:lnTo>
                    <a:pt x="175749" y="123042"/>
                  </a:lnTo>
                  <a:cubicBezTo>
                    <a:pt x="178815" y="121313"/>
                    <a:pt x="180711" y="118067"/>
                    <a:pt x="180711" y="114547"/>
                  </a:cubicBezTo>
                  <a:cubicBezTo>
                    <a:pt x="180711" y="111028"/>
                    <a:pt x="178815" y="107781"/>
                    <a:pt x="175749" y="106053"/>
                  </a:cubicBezTo>
                  <a:lnTo>
                    <a:pt x="2685" y="8494"/>
                  </a:lnTo>
                  <a:cubicBezTo>
                    <a:pt x="888" y="7481"/>
                    <a:pt x="0" y="5383"/>
                    <a:pt x="524" y="3387"/>
                  </a:cubicBezTo>
                  <a:cubicBezTo>
                    <a:pt x="1047" y="1391"/>
                    <a:pt x="2851" y="0"/>
                    <a:pt x="4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77800" y="-66675"/>
              <a:ext cx="924798" cy="29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4496400"/>
            <a:ext cx="4008937" cy="869844"/>
            <a:chOff x="0" y="0"/>
            <a:chExt cx="1055852" cy="229095"/>
          </a:xfrm>
        </p:grpSpPr>
        <p:sp>
          <p:nvSpPr>
            <p:cNvPr id="43" name="Freeform 43"/>
            <p:cNvSpPr/>
            <p:nvPr/>
          </p:nvSpPr>
          <p:spPr>
            <a:xfrm>
              <a:off x="13825" y="0"/>
              <a:ext cx="1030745" cy="229095"/>
            </a:xfrm>
            <a:custGeom>
              <a:avLst/>
              <a:gdLst/>
              <a:ahLst/>
              <a:cxnLst/>
              <a:rect l="l" t="t" r="r" b="b"/>
              <a:pathLst>
                <a:path w="1030745" h="229095">
                  <a:moveTo>
                    <a:pt x="5487" y="0"/>
                  </a:moveTo>
                  <a:lnTo>
                    <a:pt x="819515" y="0"/>
                  </a:lnTo>
                  <a:cubicBezTo>
                    <a:pt x="832175" y="0"/>
                    <a:pt x="844621" y="3266"/>
                    <a:pt x="855650" y="9483"/>
                  </a:cubicBezTo>
                  <a:lnTo>
                    <a:pt x="1025204" y="105064"/>
                  </a:lnTo>
                  <a:cubicBezTo>
                    <a:pt x="1028627" y="106994"/>
                    <a:pt x="1030744" y="110618"/>
                    <a:pt x="1030744" y="114547"/>
                  </a:cubicBezTo>
                  <a:cubicBezTo>
                    <a:pt x="1030744" y="118477"/>
                    <a:pt x="1028627" y="122101"/>
                    <a:pt x="1025204" y="124031"/>
                  </a:cubicBezTo>
                  <a:lnTo>
                    <a:pt x="855650" y="219611"/>
                  </a:lnTo>
                  <a:cubicBezTo>
                    <a:pt x="844621" y="225828"/>
                    <a:pt x="832175" y="229095"/>
                    <a:pt x="819515" y="229095"/>
                  </a:cubicBezTo>
                  <a:lnTo>
                    <a:pt x="5487" y="229095"/>
                  </a:lnTo>
                  <a:cubicBezTo>
                    <a:pt x="3183" y="229095"/>
                    <a:pt x="1169" y="227541"/>
                    <a:pt x="584" y="225313"/>
                  </a:cubicBezTo>
                  <a:cubicBezTo>
                    <a:pt x="0" y="223085"/>
                    <a:pt x="991" y="220743"/>
                    <a:pt x="2998" y="219611"/>
                  </a:cubicBezTo>
                  <a:lnTo>
                    <a:pt x="172552" y="124031"/>
                  </a:lnTo>
                  <a:cubicBezTo>
                    <a:pt x="175975" y="122101"/>
                    <a:pt x="178093" y="118477"/>
                    <a:pt x="178093" y="114547"/>
                  </a:cubicBezTo>
                  <a:cubicBezTo>
                    <a:pt x="178093" y="110618"/>
                    <a:pt x="175975" y="106994"/>
                    <a:pt x="172552" y="105064"/>
                  </a:cubicBezTo>
                  <a:lnTo>
                    <a:pt x="2998" y="9483"/>
                  </a:lnTo>
                  <a:cubicBezTo>
                    <a:pt x="991" y="8352"/>
                    <a:pt x="0" y="6010"/>
                    <a:pt x="584" y="3782"/>
                  </a:cubicBezTo>
                  <a:cubicBezTo>
                    <a:pt x="1169" y="1554"/>
                    <a:pt x="3183" y="0"/>
                    <a:pt x="54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77800" y="-66675"/>
              <a:ext cx="801852" cy="29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396142" y="4608877"/>
            <a:ext cx="331882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數據返回 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703707" y="4488280"/>
            <a:ext cx="4475748" cy="869844"/>
            <a:chOff x="0" y="0"/>
            <a:chExt cx="1178798" cy="229095"/>
          </a:xfrm>
        </p:grpSpPr>
        <p:sp>
          <p:nvSpPr>
            <p:cNvPr id="47" name="Freeform 47"/>
            <p:cNvSpPr/>
            <p:nvPr/>
          </p:nvSpPr>
          <p:spPr>
            <a:xfrm>
              <a:off x="12383" y="0"/>
              <a:ext cx="1156309" cy="229095"/>
            </a:xfrm>
            <a:custGeom>
              <a:avLst/>
              <a:gdLst/>
              <a:ahLst/>
              <a:cxnLst/>
              <a:rect l="l" t="t" r="r" b="b"/>
              <a:pathLst>
                <a:path w="1156309" h="229095">
                  <a:moveTo>
                    <a:pt x="4914" y="0"/>
                  </a:moveTo>
                  <a:lnTo>
                    <a:pt x="945917" y="0"/>
                  </a:lnTo>
                  <a:cubicBezTo>
                    <a:pt x="957257" y="0"/>
                    <a:pt x="968405" y="2926"/>
                    <a:pt x="978283" y="8494"/>
                  </a:cubicBezTo>
                  <a:lnTo>
                    <a:pt x="1151347" y="106053"/>
                  </a:lnTo>
                  <a:cubicBezTo>
                    <a:pt x="1154413" y="107781"/>
                    <a:pt x="1156309" y="111028"/>
                    <a:pt x="1156309" y="114547"/>
                  </a:cubicBezTo>
                  <a:cubicBezTo>
                    <a:pt x="1156309" y="118067"/>
                    <a:pt x="1154413" y="121313"/>
                    <a:pt x="1151347" y="123042"/>
                  </a:cubicBezTo>
                  <a:lnTo>
                    <a:pt x="978283" y="220600"/>
                  </a:lnTo>
                  <a:cubicBezTo>
                    <a:pt x="968405" y="226169"/>
                    <a:pt x="957257" y="229095"/>
                    <a:pt x="945917" y="229095"/>
                  </a:cubicBezTo>
                  <a:lnTo>
                    <a:pt x="4914" y="229095"/>
                  </a:lnTo>
                  <a:cubicBezTo>
                    <a:pt x="2851" y="229095"/>
                    <a:pt x="1047" y="227703"/>
                    <a:pt x="524" y="225707"/>
                  </a:cubicBezTo>
                  <a:cubicBezTo>
                    <a:pt x="0" y="223712"/>
                    <a:pt x="888" y="221614"/>
                    <a:pt x="2685" y="220600"/>
                  </a:cubicBezTo>
                  <a:lnTo>
                    <a:pt x="175749" y="123042"/>
                  </a:lnTo>
                  <a:cubicBezTo>
                    <a:pt x="178815" y="121313"/>
                    <a:pt x="180711" y="118067"/>
                    <a:pt x="180711" y="114547"/>
                  </a:cubicBezTo>
                  <a:cubicBezTo>
                    <a:pt x="180711" y="111028"/>
                    <a:pt x="178815" y="107781"/>
                    <a:pt x="175749" y="106053"/>
                  </a:cubicBezTo>
                  <a:lnTo>
                    <a:pt x="2685" y="8494"/>
                  </a:lnTo>
                  <a:cubicBezTo>
                    <a:pt x="888" y="7481"/>
                    <a:pt x="0" y="5383"/>
                    <a:pt x="524" y="3387"/>
                  </a:cubicBezTo>
                  <a:cubicBezTo>
                    <a:pt x="1047" y="1391"/>
                    <a:pt x="2851" y="0"/>
                    <a:pt x="49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D271">
                    <a:alpha val="100000"/>
                  </a:srgbClr>
                </a:gs>
                <a:gs pos="100000">
                  <a:srgbClr val="FFDE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77800" y="-190500"/>
              <a:ext cx="924798" cy="41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50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74335" y="2506153"/>
            <a:ext cx="771094" cy="197119"/>
          </a:xfrm>
          <a:custGeom>
            <a:avLst/>
            <a:gdLst/>
            <a:ahLst/>
            <a:cxnLst/>
            <a:rect l="l" t="t" r="r" b="b"/>
            <a:pathLst>
              <a:path w="771094" h="197119">
                <a:moveTo>
                  <a:pt x="0" y="0"/>
                </a:moveTo>
                <a:lnTo>
                  <a:pt x="771094" y="0"/>
                </a:lnTo>
                <a:lnTo>
                  <a:pt x="771094" y="197119"/>
                </a:lnTo>
                <a:lnTo>
                  <a:pt x="0" y="197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0" name="Freeform 50"/>
          <p:cNvSpPr/>
          <p:nvPr/>
        </p:nvSpPr>
        <p:spPr>
          <a:xfrm>
            <a:off x="8179823" y="6091549"/>
            <a:ext cx="2711310" cy="4195451"/>
          </a:xfrm>
          <a:custGeom>
            <a:avLst/>
            <a:gdLst/>
            <a:ahLst/>
            <a:cxnLst/>
            <a:rect l="l" t="t" r="r" b="b"/>
            <a:pathLst>
              <a:path w="2711310" h="4195451">
                <a:moveTo>
                  <a:pt x="0" y="0"/>
                </a:moveTo>
                <a:lnTo>
                  <a:pt x="2711310" y="0"/>
                </a:lnTo>
                <a:lnTo>
                  <a:pt x="2711310" y="4195451"/>
                </a:lnTo>
                <a:lnTo>
                  <a:pt x="0" y="419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Freeform 51"/>
          <p:cNvSpPr/>
          <p:nvPr/>
        </p:nvSpPr>
        <p:spPr>
          <a:xfrm>
            <a:off x="12124117" y="5881999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051107" y="7084245"/>
            <a:ext cx="5417549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清晰的數據流向　集中的狀態管理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精確的錯誤處理　響應式UI更新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33027" y="3213753"/>
            <a:ext cx="285983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用戶操作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47161" y="3213753"/>
            <a:ext cx="350843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Axios API請求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222150" y="3213753"/>
            <a:ext cx="348360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Flask後端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27986" y="4668219"/>
            <a:ext cx="3447757" cy="48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PostgreSQL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451324" y="4608877"/>
            <a:ext cx="328611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Pinia Store更新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472957" y="4608877"/>
            <a:ext cx="326286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63267"/>
                </a:solidFill>
                <a:latin typeface="Poppins Bold"/>
                <a:ea typeface="Poppins Bold"/>
                <a:cs typeface="Poppins Bold"/>
                <a:sym typeface="Poppins Bold"/>
              </a:rPr>
              <a:t>UI響應式更新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0698" y="5097530"/>
            <a:ext cx="4268485" cy="2048721"/>
            <a:chOff x="0" y="0"/>
            <a:chExt cx="5691314" cy="2731628"/>
          </a:xfrm>
        </p:grpSpPr>
        <p:sp>
          <p:nvSpPr>
            <p:cNvPr id="3" name="Freeform 3"/>
            <p:cNvSpPr/>
            <p:nvPr/>
          </p:nvSpPr>
          <p:spPr>
            <a:xfrm>
              <a:off x="22225" y="22225"/>
              <a:ext cx="5646801" cy="2687193"/>
            </a:xfrm>
            <a:custGeom>
              <a:avLst/>
              <a:gdLst/>
              <a:ahLst/>
              <a:cxnLst/>
              <a:rect l="l" t="t" r="r" b="b"/>
              <a:pathLst>
                <a:path w="5646801" h="2687193">
                  <a:moveTo>
                    <a:pt x="5646801" y="0"/>
                  </a:moveTo>
                  <a:lnTo>
                    <a:pt x="0" y="0"/>
                  </a:lnTo>
                  <a:lnTo>
                    <a:pt x="0" y="2687193"/>
                  </a:lnTo>
                  <a:lnTo>
                    <a:pt x="5646801" y="2687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691251" cy="2731643"/>
            </a:xfrm>
            <a:custGeom>
              <a:avLst/>
              <a:gdLst/>
              <a:ahLst/>
              <a:cxnLst/>
              <a:rect l="l" t="t" r="r" b="b"/>
              <a:pathLst>
                <a:path w="5691251" h="2731643">
                  <a:moveTo>
                    <a:pt x="5669026" y="44450"/>
                  </a:moveTo>
                  <a:lnTo>
                    <a:pt x="22225" y="44450"/>
                  </a:lnTo>
                  <a:lnTo>
                    <a:pt x="22225" y="22225"/>
                  </a:lnTo>
                  <a:lnTo>
                    <a:pt x="44450" y="22225"/>
                  </a:lnTo>
                  <a:lnTo>
                    <a:pt x="44450" y="2709418"/>
                  </a:lnTo>
                  <a:lnTo>
                    <a:pt x="22225" y="2709418"/>
                  </a:lnTo>
                  <a:lnTo>
                    <a:pt x="22225" y="2687193"/>
                  </a:lnTo>
                  <a:lnTo>
                    <a:pt x="5669026" y="2687193"/>
                  </a:lnTo>
                  <a:lnTo>
                    <a:pt x="5669026" y="2709418"/>
                  </a:lnTo>
                  <a:lnTo>
                    <a:pt x="5646801" y="2709418"/>
                  </a:lnTo>
                  <a:lnTo>
                    <a:pt x="5646801" y="22225"/>
                  </a:lnTo>
                  <a:lnTo>
                    <a:pt x="5669026" y="22225"/>
                  </a:lnTo>
                  <a:lnTo>
                    <a:pt x="5669026" y="44450"/>
                  </a:lnTo>
                  <a:moveTo>
                    <a:pt x="5669026" y="0"/>
                  </a:moveTo>
                  <a:cubicBezTo>
                    <a:pt x="5681345" y="0"/>
                    <a:pt x="5691251" y="9906"/>
                    <a:pt x="5691251" y="22225"/>
                  </a:cubicBezTo>
                  <a:lnTo>
                    <a:pt x="5691251" y="2709418"/>
                  </a:lnTo>
                  <a:cubicBezTo>
                    <a:pt x="5691251" y="2721737"/>
                    <a:pt x="5681345" y="2731643"/>
                    <a:pt x="5669026" y="2731643"/>
                  </a:cubicBezTo>
                  <a:lnTo>
                    <a:pt x="22225" y="2731643"/>
                  </a:lnTo>
                  <a:cubicBezTo>
                    <a:pt x="9906" y="2731643"/>
                    <a:pt x="0" y="2721737"/>
                    <a:pt x="0" y="2709418"/>
                  </a:cubicBezTo>
                  <a:lnTo>
                    <a:pt x="0" y="22225"/>
                  </a:lnTo>
                  <a:cubicBezTo>
                    <a:pt x="0" y="9906"/>
                    <a:pt x="9906" y="0"/>
                    <a:pt x="22225" y="0"/>
                  </a:cubicBezTo>
                  <a:lnTo>
                    <a:pt x="5669026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124829" y="2168702"/>
            <a:ext cx="6459569" cy="6149263"/>
            <a:chOff x="0" y="0"/>
            <a:chExt cx="8612759" cy="81990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12746" cy="8198966"/>
            </a:xfrm>
            <a:custGeom>
              <a:avLst/>
              <a:gdLst/>
              <a:ahLst/>
              <a:cxnLst/>
              <a:rect l="l" t="t" r="r" b="b"/>
              <a:pathLst>
                <a:path w="8612746" h="8198966">
                  <a:moveTo>
                    <a:pt x="8612746" y="8198966"/>
                  </a:moveTo>
                  <a:lnTo>
                    <a:pt x="1435518" y="8198966"/>
                  </a:lnTo>
                  <a:lnTo>
                    <a:pt x="0" y="6906584"/>
                  </a:lnTo>
                  <a:lnTo>
                    <a:pt x="0" y="0"/>
                  </a:lnTo>
                  <a:lnTo>
                    <a:pt x="8612746" y="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60698" y="7293604"/>
            <a:ext cx="4268485" cy="2048721"/>
            <a:chOff x="0" y="0"/>
            <a:chExt cx="5691314" cy="2731628"/>
          </a:xfrm>
        </p:grpSpPr>
        <p:sp>
          <p:nvSpPr>
            <p:cNvPr id="8" name="Freeform 8"/>
            <p:cNvSpPr/>
            <p:nvPr/>
          </p:nvSpPr>
          <p:spPr>
            <a:xfrm>
              <a:off x="22225" y="22225"/>
              <a:ext cx="5646801" cy="2687193"/>
            </a:xfrm>
            <a:custGeom>
              <a:avLst/>
              <a:gdLst/>
              <a:ahLst/>
              <a:cxnLst/>
              <a:rect l="l" t="t" r="r" b="b"/>
              <a:pathLst>
                <a:path w="5646801" h="2687193">
                  <a:moveTo>
                    <a:pt x="5646801" y="0"/>
                  </a:moveTo>
                  <a:lnTo>
                    <a:pt x="0" y="0"/>
                  </a:lnTo>
                  <a:lnTo>
                    <a:pt x="0" y="2687193"/>
                  </a:lnTo>
                  <a:lnTo>
                    <a:pt x="5646801" y="2687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91251" cy="2731643"/>
            </a:xfrm>
            <a:custGeom>
              <a:avLst/>
              <a:gdLst/>
              <a:ahLst/>
              <a:cxnLst/>
              <a:rect l="l" t="t" r="r" b="b"/>
              <a:pathLst>
                <a:path w="5691251" h="2731643">
                  <a:moveTo>
                    <a:pt x="5669026" y="44450"/>
                  </a:moveTo>
                  <a:lnTo>
                    <a:pt x="22225" y="44450"/>
                  </a:lnTo>
                  <a:lnTo>
                    <a:pt x="22225" y="22225"/>
                  </a:lnTo>
                  <a:lnTo>
                    <a:pt x="44450" y="22225"/>
                  </a:lnTo>
                  <a:lnTo>
                    <a:pt x="44450" y="2709418"/>
                  </a:lnTo>
                  <a:lnTo>
                    <a:pt x="22225" y="2709418"/>
                  </a:lnTo>
                  <a:lnTo>
                    <a:pt x="22225" y="2687193"/>
                  </a:lnTo>
                  <a:lnTo>
                    <a:pt x="5669026" y="2687193"/>
                  </a:lnTo>
                  <a:lnTo>
                    <a:pt x="5669026" y="2709418"/>
                  </a:lnTo>
                  <a:lnTo>
                    <a:pt x="5646801" y="2709418"/>
                  </a:lnTo>
                  <a:lnTo>
                    <a:pt x="5646801" y="22225"/>
                  </a:lnTo>
                  <a:lnTo>
                    <a:pt x="5669026" y="22225"/>
                  </a:lnTo>
                  <a:lnTo>
                    <a:pt x="5669026" y="44450"/>
                  </a:lnTo>
                  <a:moveTo>
                    <a:pt x="5669026" y="0"/>
                  </a:moveTo>
                  <a:cubicBezTo>
                    <a:pt x="5681345" y="0"/>
                    <a:pt x="5691251" y="9906"/>
                    <a:pt x="5691251" y="22225"/>
                  </a:cubicBezTo>
                  <a:lnTo>
                    <a:pt x="5691251" y="2709418"/>
                  </a:lnTo>
                  <a:cubicBezTo>
                    <a:pt x="5691251" y="2721737"/>
                    <a:pt x="5681345" y="2731643"/>
                    <a:pt x="5669026" y="2731643"/>
                  </a:cubicBezTo>
                  <a:lnTo>
                    <a:pt x="22225" y="2731643"/>
                  </a:lnTo>
                  <a:cubicBezTo>
                    <a:pt x="9906" y="2731643"/>
                    <a:pt x="0" y="2721737"/>
                    <a:pt x="0" y="2709418"/>
                  </a:cubicBezTo>
                  <a:lnTo>
                    <a:pt x="0" y="22225"/>
                  </a:lnTo>
                  <a:cubicBezTo>
                    <a:pt x="0" y="9906"/>
                    <a:pt x="9906" y="0"/>
                    <a:pt x="22225" y="0"/>
                  </a:cubicBezTo>
                  <a:lnTo>
                    <a:pt x="5669026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67335" y="3999580"/>
            <a:ext cx="4268486" cy="2048721"/>
            <a:chOff x="0" y="0"/>
            <a:chExt cx="5691314" cy="2731628"/>
          </a:xfrm>
        </p:grpSpPr>
        <p:sp>
          <p:nvSpPr>
            <p:cNvPr id="11" name="Freeform 11"/>
            <p:cNvSpPr/>
            <p:nvPr/>
          </p:nvSpPr>
          <p:spPr>
            <a:xfrm>
              <a:off x="22225" y="22225"/>
              <a:ext cx="5646928" cy="2687193"/>
            </a:xfrm>
            <a:custGeom>
              <a:avLst/>
              <a:gdLst/>
              <a:ahLst/>
              <a:cxnLst/>
              <a:rect l="l" t="t" r="r" b="b"/>
              <a:pathLst>
                <a:path w="5646928" h="2687193">
                  <a:moveTo>
                    <a:pt x="0" y="2687193"/>
                  </a:moveTo>
                  <a:lnTo>
                    <a:pt x="5643626" y="2687193"/>
                  </a:lnTo>
                  <a:lnTo>
                    <a:pt x="5646928" y="2684018"/>
                  </a:lnTo>
                  <a:lnTo>
                    <a:pt x="564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91251" cy="2731643"/>
            </a:xfrm>
            <a:custGeom>
              <a:avLst/>
              <a:gdLst/>
              <a:ahLst/>
              <a:cxnLst/>
              <a:rect l="l" t="t" r="r" b="b"/>
              <a:pathLst>
                <a:path w="5691251" h="2731643">
                  <a:moveTo>
                    <a:pt x="22225" y="2687193"/>
                  </a:moveTo>
                  <a:lnTo>
                    <a:pt x="5665851" y="2687193"/>
                  </a:lnTo>
                  <a:lnTo>
                    <a:pt x="5665851" y="2709418"/>
                  </a:lnTo>
                  <a:lnTo>
                    <a:pt x="5650230" y="2693670"/>
                  </a:lnTo>
                  <a:lnTo>
                    <a:pt x="5653532" y="2690495"/>
                  </a:lnTo>
                  <a:lnTo>
                    <a:pt x="5669153" y="2706243"/>
                  </a:lnTo>
                  <a:lnTo>
                    <a:pt x="5646928" y="2706243"/>
                  </a:lnTo>
                  <a:lnTo>
                    <a:pt x="5646928" y="22225"/>
                  </a:lnTo>
                  <a:lnTo>
                    <a:pt x="5669153" y="22225"/>
                  </a:lnTo>
                  <a:lnTo>
                    <a:pt x="5669153" y="44450"/>
                  </a:lnTo>
                  <a:lnTo>
                    <a:pt x="22225" y="44450"/>
                  </a:lnTo>
                  <a:lnTo>
                    <a:pt x="22225" y="22225"/>
                  </a:lnTo>
                  <a:lnTo>
                    <a:pt x="44450" y="22225"/>
                  </a:lnTo>
                  <a:lnTo>
                    <a:pt x="44450" y="2709418"/>
                  </a:lnTo>
                  <a:lnTo>
                    <a:pt x="22225" y="2709418"/>
                  </a:lnTo>
                  <a:lnTo>
                    <a:pt x="22225" y="2687193"/>
                  </a:lnTo>
                  <a:moveTo>
                    <a:pt x="22225" y="2731643"/>
                  </a:moveTo>
                  <a:cubicBezTo>
                    <a:pt x="9906" y="2731643"/>
                    <a:pt x="0" y="2721737"/>
                    <a:pt x="0" y="2709418"/>
                  </a:cubicBezTo>
                  <a:lnTo>
                    <a:pt x="0" y="22225"/>
                  </a:lnTo>
                  <a:cubicBezTo>
                    <a:pt x="0" y="9906"/>
                    <a:pt x="9906" y="0"/>
                    <a:pt x="22225" y="0"/>
                  </a:cubicBezTo>
                  <a:lnTo>
                    <a:pt x="5669026" y="0"/>
                  </a:lnTo>
                  <a:cubicBezTo>
                    <a:pt x="5681345" y="0"/>
                    <a:pt x="5691251" y="9906"/>
                    <a:pt x="5691251" y="22225"/>
                  </a:cubicBezTo>
                  <a:lnTo>
                    <a:pt x="5691251" y="2706116"/>
                  </a:lnTo>
                  <a:cubicBezTo>
                    <a:pt x="5691251" y="2712085"/>
                    <a:pt x="5688838" y="2717673"/>
                    <a:pt x="5684647" y="2721864"/>
                  </a:cubicBezTo>
                  <a:lnTo>
                    <a:pt x="5681345" y="2725039"/>
                  </a:lnTo>
                  <a:cubicBezTo>
                    <a:pt x="5677154" y="2729103"/>
                    <a:pt x="5671566" y="2731516"/>
                    <a:pt x="5665724" y="2731516"/>
                  </a:cubicBezTo>
                  <a:lnTo>
                    <a:pt x="22225" y="2731516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AutoShape 13"/>
          <p:cNvSpPr/>
          <p:nvPr/>
        </p:nvSpPr>
        <p:spPr>
          <a:xfrm rot="10550584">
            <a:off x="1462333" y="5376600"/>
            <a:ext cx="591302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911800" y="5750096"/>
            <a:ext cx="2495550" cy="1247851"/>
            <a:chOff x="0" y="0"/>
            <a:chExt cx="3327400" cy="1663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27400" cy="1663801"/>
            </a:xfrm>
            <a:custGeom>
              <a:avLst/>
              <a:gdLst/>
              <a:ahLst/>
              <a:cxnLst/>
              <a:rect l="l" t="t" r="r" b="b"/>
              <a:pathLst>
                <a:path w="3327400" h="1663801">
                  <a:moveTo>
                    <a:pt x="0" y="0"/>
                  </a:moveTo>
                  <a:lnTo>
                    <a:pt x="3327400" y="0"/>
                  </a:lnTo>
                  <a:lnTo>
                    <a:pt x="3327400" y="1663801"/>
                  </a:lnTo>
                  <a:lnTo>
                    <a:pt x="0" y="1663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3327400" cy="1787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API驅動的</a:t>
              </a:r>
            </a:p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數據交互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rot="167562">
            <a:off x="9959013" y="5582078"/>
            <a:ext cx="58648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911800" y="7957554"/>
            <a:ext cx="2495550" cy="1247851"/>
            <a:chOff x="0" y="0"/>
            <a:chExt cx="3327400" cy="16638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27400" cy="1663801"/>
            </a:xfrm>
            <a:custGeom>
              <a:avLst/>
              <a:gdLst/>
              <a:ahLst/>
              <a:cxnLst/>
              <a:rect l="l" t="t" r="r" b="b"/>
              <a:pathLst>
                <a:path w="3327400" h="1663801">
                  <a:moveTo>
                    <a:pt x="0" y="0"/>
                  </a:moveTo>
                  <a:lnTo>
                    <a:pt x="3327400" y="0"/>
                  </a:lnTo>
                  <a:lnTo>
                    <a:pt x="3327400" y="1663801"/>
                  </a:lnTo>
                  <a:lnTo>
                    <a:pt x="0" y="1663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3327400" cy="1787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JWT實現</a:t>
              </a:r>
            </a:p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無狀態認證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rot="167562">
            <a:off x="9982662" y="7729700"/>
            <a:ext cx="58648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4594781" y="4613187"/>
            <a:ext cx="2495550" cy="695401"/>
            <a:chOff x="0" y="0"/>
            <a:chExt cx="3327400" cy="9272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27400" cy="927201"/>
            </a:xfrm>
            <a:custGeom>
              <a:avLst/>
              <a:gdLst/>
              <a:ahLst/>
              <a:cxnLst/>
              <a:rect l="l" t="t" r="r" b="b"/>
              <a:pathLst>
                <a:path w="3327400" h="927201">
                  <a:moveTo>
                    <a:pt x="0" y="0"/>
                  </a:moveTo>
                  <a:lnTo>
                    <a:pt x="3327400" y="0"/>
                  </a:lnTo>
                  <a:lnTo>
                    <a:pt x="3327400" y="927201"/>
                  </a:lnTo>
                  <a:lnTo>
                    <a:pt x="0" y="927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23825"/>
              <a:ext cx="3327400" cy="1051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CORS安全配置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14726158" y="4462947"/>
            <a:ext cx="585788" cy="2857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3420279" y="4548299"/>
            <a:ext cx="957249" cy="957249"/>
            <a:chOff x="0" y="0"/>
            <a:chExt cx="1276332" cy="12763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0" y="638175"/>
                  </a:moveTo>
                  <a:cubicBezTo>
                    <a:pt x="0" y="285750"/>
                    <a:pt x="285750" y="0"/>
                    <a:pt x="638175" y="0"/>
                  </a:cubicBezTo>
                  <a:lnTo>
                    <a:pt x="638175" y="22225"/>
                  </a:lnTo>
                  <a:lnTo>
                    <a:pt x="638175" y="0"/>
                  </a:lnTo>
                  <a:cubicBezTo>
                    <a:pt x="990600" y="0"/>
                    <a:pt x="1276350" y="285750"/>
                    <a:pt x="1276350" y="638175"/>
                  </a:cubicBezTo>
                  <a:lnTo>
                    <a:pt x="1254125" y="638175"/>
                  </a:lnTo>
                  <a:lnTo>
                    <a:pt x="1276350" y="638175"/>
                  </a:lnTo>
                  <a:cubicBezTo>
                    <a:pt x="1276350" y="990600"/>
                    <a:pt x="990600" y="1276350"/>
                    <a:pt x="638175" y="1276350"/>
                  </a:cubicBezTo>
                  <a:lnTo>
                    <a:pt x="638175" y="1254125"/>
                  </a:lnTo>
                  <a:lnTo>
                    <a:pt x="638175" y="1276350"/>
                  </a:lnTo>
                  <a:cubicBezTo>
                    <a:pt x="285750" y="1276350"/>
                    <a:pt x="0" y="990600"/>
                    <a:pt x="0" y="638175"/>
                  </a:cubicBezTo>
                  <a:lnTo>
                    <a:pt x="22225" y="638175"/>
                  </a:lnTo>
                  <a:lnTo>
                    <a:pt x="44450" y="638175"/>
                  </a:lnTo>
                  <a:lnTo>
                    <a:pt x="22225" y="638175"/>
                  </a:lnTo>
                  <a:lnTo>
                    <a:pt x="0" y="638175"/>
                  </a:lnTo>
                  <a:moveTo>
                    <a:pt x="44450" y="638175"/>
                  </a:moveTo>
                  <a:cubicBezTo>
                    <a:pt x="44450" y="650494"/>
                    <a:pt x="34544" y="660400"/>
                    <a:pt x="22225" y="660400"/>
                  </a:cubicBezTo>
                  <a:cubicBezTo>
                    <a:pt x="9906" y="660400"/>
                    <a:pt x="0" y="650494"/>
                    <a:pt x="0" y="638175"/>
                  </a:cubicBezTo>
                  <a:cubicBezTo>
                    <a:pt x="0" y="625856"/>
                    <a:pt x="9906" y="615950"/>
                    <a:pt x="22225" y="615950"/>
                  </a:cubicBezTo>
                  <a:cubicBezTo>
                    <a:pt x="34544" y="615950"/>
                    <a:pt x="44450" y="625856"/>
                    <a:pt x="44450" y="638175"/>
                  </a:cubicBezTo>
                  <a:cubicBezTo>
                    <a:pt x="44450" y="966089"/>
                    <a:pt x="310261" y="1231900"/>
                    <a:pt x="638175" y="1231900"/>
                  </a:cubicBezTo>
                  <a:cubicBezTo>
                    <a:pt x="966089" y="1231900"/>
                    <a:pt x="1231900" y="966089"/>
                    <a:pt x="1231900" y="638175"/>
                  </a:cubicBezTo>
                  <a:cubicBezTo>
                    <a:pt x="1231900" y="310261"/>
                    <a:pt x="966089" y="44450"/>
                    <a:pt x="638175" y="44450"/>
                  </a:cubicBezTo>
                  <a:lnTo>
                    <a:pt x="638175" y="22225"/>
                  </a:lnTo>
                  <a:lnTo>
                    <a:pt x="638175" y="44450"/>
                  </a:lnTo>
                  <a:cubicBezTo>
                    <a:pt x="310261" y="44450"/>
                    <a:pt x="44450" y="310261"/>
                    <a:pt x="44450" y="638175"/>
                  </a:cubicBez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60698" y="2901632"/>
            <a:ext cx="4268485" cy="2048721"/>
            <a:chOff x="0" y="0"/>
            <a:chExt cx="5691314" cy="2731628"/>
          </a:xfrm>
        </p:grpSpPr>
        <p:sp>
          <p:nvSpPr>
            <p:cNvPr id="29" name="Freeform 29"/>
            <p:cNvSpPr/>
            <p:nvPr/>
          </p:nvSpPr>
          <p:spPr>
            <a:xfrm>
              <a:off x="22225" y="22225"/>
              <a:ext cx="5646801" cy="2687193"/>
            </a:xfrm>
            <a:custGeom>
              <a:avLst/>
              <a:gdLst/>
              <a:ahLst/>
              <a:cxnLst/>
              <a:rect l="l" t="t" r="r" b="b"/>
              <a:pathLst>
                <a:path w="5646801" h="2687193">
                  <a:moveTo>
                    <a:pt x="5646801" y="0"/>
                  </a:moveTo>
                  <a:lnTo>
                    <a:pt x="741045" y="0"/>
                  </a:lnTo>
                  <a:lnTo>
                    <a:pt x="0" y="734695"/>
                  </a:lnTo>
                  <a:lnTo>
                    <a:pt x="0" y="2687193"/>
                  </a:lnTo>
                  <a:lnTo>
                    <a:pt x="5646801" y="2687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5691251" cy="2731643"/>
            </a:xfrm>
            <a:custGeom>
              <a:avLst/>
              <a:gdLst/>
              <a:ahLst/>
              <a:cxnLst/>
              <a:rect l="l" t="t" r="r" b="b"/>
              <a:pathLst>
                <a:path w="5691251" h="2731643">
                  <a:moveTo>
                    <a:pt x="5669026" y="44450"/>
                  </a:moveTo>
                  <a:lnTo>
                    <a:pt x="763270" y="44450"/>
                  </a:lnTo>
                  <a:lnTo>
                    <a:pt x="763270" y="22225"/>
                  </a:lnTo>
                  <a:lnTo>
                    <a:pt x="778891" y="37973"/>
                  </a:lnTo>
                  <a:lnTo>
                    <a:pt x="37846" y="772795"/>
                  </a:lnTo>
                  <a:lnTo>
                    <a:pt x="22225" y="756920"/>
                  </a:lnTo>
                  <a:lnTo>
                    <a:pt x="44450" y="756920"/>
                  </a:lnTo>
                  <a:lnTo>
                    <a:pt x="44450" y="2709418"/>
                  </a:lnTo>
                  <a:lnTo>
                    <a:pt x="22225" y="2709418"/>
                  </a:lnTo>
                  <a:lnTo>
                    <a:pt x="22225" y="2687193"/>
                  </a:lnTo>
                  <a:lnTo>
                    <a:pt x="5669026" y="2687193"/>
                  </a:lnTo>
                  <a:lnTo>
                    <a:pt x="5669026" y="2709418"/>
                  </a:lnTo>
                  <a:lnTo>
                    <a:pt x="5646801" y="2709418"/>
                  </a:lnTo>
                  <a:lnTo>
                    <a:pt x="5646801" y="22225"/>
                  </a:lnTo>
                  <a:lnTo>
                    <a:pt x="5669026" y="22225"/>
                  </a:lnTo>
                  <a:lnTo>
                    <a:pt x="5669026" y="44450"/>
                  </a:lnTo>
                  <a:moveTo>
                    <a:pt x="5669026" y="0"/>
                  </a:moveTo>
                  <a:cubicBezTo>
                    <a:pt x="5681345" y="0"/>
                    <a:pt x="5691251" y="9906"/>
                    <a:pt x="5691251" y="22225"/>
                  </a:cubicBezTo>
                  <a:lnTo>
                    <a:pt x="5691251" y="2709418"/>
                  </a:lnTo>
                  <a:cubicBezTo>
                    <a:pt x="5691251" y="2721737"/>
                    <a:pt x="5681345" y="2731643"/>
                    <a:pt x="5669026" y="2731643"/>
                  </a:cubicBezTo>
                  <a:lnTo>
                    <a:pt x="22225" y="2731643"/>
                  </a:lnTo>
                  <a:cubicBezTo>
                    <a:pt x="9906" y="2731643"/>
                    <a:pt x="0" y="2721737"/>
                    <a:pt x="0" y="2709418"/>
                  </a:cubicBezTo>
                  <a:lnTo>
                    <a:pt x="0" y="756920"/>
                  </a:lnTo>
                  <a:cubicBezTo>
                    <a:pt x="0" y="750951"/>
                    <a:pt x="2413" y="745363"/>
                    <a:pt x="6604" y="741172"/>
                  </a:cubicBezTo>
                  <a:lnTo>
                    <a:pt x="747649" y="6477"/>
                  </a:lnTo>
                  <a:cubicBezTo>
                    <a:pt x="751840" y="2286"/>
                    <a:pt x="757428" y="0"/>
                    <a:pt x="763270" y="0"/>
                  </a:cubicBezTo>
                  <a:lnTo>
                    <a:pt x="5669026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11800" y="3515236"/>
            <a:ext cx="2495550" cy="1247851"/>
            <a:chOff x="0" y="0"/>
            <a:chExt cx="3327400" cy="166380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27400" cy="1663801"/>
            </a:xfrm>
            <a:custGeom>
              <a:avLst/>
              <a:gdLst/>
              <a:ahLst/>
              <a:cxnLst/>
              <a:rect l="l" t="t" r="r" b="b"/>
              <a:pathLst>
                <a:path w="3327400" h="1663801">
                  <a:moveTo>
                    <a:pt x="0" y="0"/>
                  </a:moveTo>
                  <a:lnTo>
                    <a:pt x="3327400" y="0"/>
                  </a:lnTo>
                  <a:lnTo>
                    <a:pt x="3327400" y="1663801"/>
                  </a:lnTo>
                  <a:lnTo>
                    <a:pt x="0" y="1663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23825"/>
              <a:ext cx="3327400" cy="1787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前端與後端</a:t>
              </a:r>
            </a:p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分離部署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rot="167562">
            <a:off x="9977199" y="3363796"/>
            <a:ext cx="58648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3167334" y="6195481"/>
            <a:ext cx="4268485" cy="2048721"/>
            <a:chOff x="0" y="0"/>
            <a:chExt cx="5691314" cy="2731628"/>
          </a:xfrm>
        </p:grpSpPr>
        <p:sp>
          <p:nvSpPr>
            <p:cNvPr id="36" name="Freeform 36"/>
            <p:cNvSpPr/>
            <p:nvPr/>
          </p:nvSpPr>
          <p:spPr>
            <a:xfrm>
              <a:off x="22225" y="22225"/>
              <a:ext cx="5646801" cy="2687193"/>
            </a:xfrm>
            <a:custGeom>
              <a:avLst/>
              <a:gdLst/>
              <a:ahLst/>
              <a:cxnLst/>
              <a:rect l="l" t="t" r="r" b="b"/>
              <a:pathLst>
                <a:path w="5646801" h="2687193">
                  <a:moveTo>
                    <a:pt x="5646801" y="0"/>
                  </a:moveTo>
                  <a:lnTo>
                    <a:pt x="0" y="0"/>
                  </a:lnTo>
                  <a:lnTo>
                    <a:pt x="0" y="2687193"/>
                  </a:lnTo>
                  <a:lnTo>
                    <a:pt x="5646801" y="2687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5691251" cy="2731643"/>
            </a:xfrm>
            <a:custGeom>
              <a:avLst/>
              <a:gdLst/>
              <a:ahLst/>
              <a:cxnLst/>
              <a:rect l="l" t="t" r="r" b="b"/>
              <a:pathLst>
                <a:path w="5691251" h="2731643">
                  <a:moveTo>
                    <a:pt x="5669026" y="44450"/>
                  </a:moveTo>
                  <a:lnTo>
                    <a:pt x="22225" y="44450"/>
                  </a:lnTo>
                  <a:lnTo>
                    <a:pt x="22225" y="22225"/>
                  </a:lnTo>
                  <a:lnTo>
                    <a:pt x="44450" y="22225"/>
                  </a:lnTo>
                  <a:lnTo>
                    <a:pt x="44450" y="2709418"/>
                  </a:lnTo>
                  <a:lnTo>
                    <a:pt x="22225" y="2709418"/>
                  </a:lnTo>
                  <a:lnTo>
                    <a:pt x="22225" y="2687193"/>
                  </a:lnTo>
                  <a:lnTo>
                    <a:pt x="5669026" y="2687193"/>
                  </a:lnTo>
                  <a:lnTo>
                    <a:pt x="5669026" y="2709418"/>
                  </a:lnTo>
                  <a:lnTo>
                    <a:pt x="5646801" y="2709418"/>
                  </a:lnTo>
                  <a:lnTo>
                    <a:pt x="5646801" y="22225"/>
                  </a:lnTo>
                  <a:lnTo>
                    <a:pt x="5669026" y="22225"/>
                  </a:lnTo>
                  <a:lnTo>
                    <a:pt x="5669026" y="44450"/>
                  </a:lnTo>
                  <a:moveTo>
                    <a:pt x="5669026" y="0"/>
                  </a:moveTo>
                  <a:cubicBezTo>
                    <a:pt x="5681345" y="0"/>
                    <a:pt x="5691251" y="9906"/>
                    <a:pt x="5691251" y="22225"/>
                  </a:cubicBezTo>
                  <a:lnTo>
                    <a:pt x="5691251" y="2709418"/>
                  </a:lnTo>
                  <a:cubicBezTo>
                    <a:pt x="5691251" y="2721737"/>
                    <a:pt x="5681345" y="2731643"/>
                    <a:pt x="5669026" y="2731643"/>
                  </a:cubicBezTo>
                  <a:lnTo>
                    <a:pt x="22225" y="2731643"/>
                  </a:lnTo>
                  <a:cubicBezTo>
                    <a:pt x="9906" y="2731643"/>
                    <a:pt x="0" y="2721737"/>
                    <a:pt x="0" y="2709418"/>
                  </a:cubicBezTo>
                  <a:lnTo>
                    <a:pt x="0" y="22225"/>
                  </a:lnTo>
                  <a:cubicBezTo>
                    <a:pt x="0" y="9906"/>
                    <a:pt x="9906" y="0"/>
                    <a:pt x="22225" y="0"/>
                  </a:cubicBezTo>
                  <a:lnTo>
                    <a:pt x="5669026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594781" y="6848046"/>
            <a:ext cx="2495550" cy="1247851"/>
            <a:chOff x="0" y="0"/>
            <a:chExt cx="3327400" cy="16638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27400" cy="1663801"/>
            </a:xfrm>
            <a:custGeom>
              <a:avLst/>
              <a:gdLst/>
              <a:ahLst/>
              <a:cxnLst/>
              <a:rect l="l" t="t" r="r" b="b"/>
              <a:pathLst>
                <a:path w="3327400" h="1663801">
                  <a:moveTo>
                    <a:pt x="0" y="0"/>
                  </a:moveTo>
                  <a:lnTo>
                    <a:pt x="3327400" y="0"/>
                  </a:lnTo>
                  <a:lnTo>
                    <a:pt x="3327400" y="1663801"/>
                  </a:lnTo>
                  <a:lnTo>
                    <a:pt x="0" y="1663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23825"/>
              <a:ext cx="3327400" cy="1787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SSL/TLS加密</a:t>
              </a:r>
            </a:p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保障數據傳輸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4624014" y="6731055"/>
            <a:ext cx="585788" cy="2857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3365433" y="6769111"/>
            <a:ext cx="957249" cy="957249"/>
            <a:chOff x="0" y="0"/>
            <a:chExt cx="1276332" cy="127633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0" y="638175"/>
                  </a:moveTo>
                  <a:cubicBezTo>
                    <a:pt x="0" y="285750"/>
                    <a:pt x="285750" y="0"/>
                    <a:pt x="638175" y="0"/>
                  </a:cubicBezTo>
                  <a:lnTo>
                    <a:pt x="638175" y="22225"/>
                  </a:lnTo>
                  <a:lnTo>
                    <a:pt x="638175" y="0"/>
                  </a:lnTo>
                  <a:cubicBezTo>
                    <a:pt x="990600" y="0"/>
                    <a:pt x="1276350" y="285750"/>
                    <a:pt x="1276350" y="638175"/>
                  </a:cubicBezTo>
                  <a:lnTo>
                    <a:pt x="1254125" y="638175"/>
                  </a:lnTo>
                  <a:lnTo>
                    <a:pt x="1276350" y="638175"/>
                  </a:lnTo>
                  <a:cubicBezTo>
                    <a:pt x="1276350" y="990600"/>
                    <a:pt x="990600" y="1276350"/>
                    <a:pt x="638175" y="1276350"/>
                  </a:cubicBezTo>
                  <a:lnTo>
                    <a:pt x="638175" y="1254125"/>
                  </a:lnTo>
                  <a:lnTo>
                    <a:pt x="638175" y="1276350"/>
                  </a:lnTo>
                  <a:cubicBezTo>
                    <a:pt x="285750" y="1276350"/>
                    <a:pt x="0" y="990600"/>
                    <a:pt x="0" y="638175"/>
                  </a:cubicBezTo>
                  <a:lnTo>
                    <a:pt x="22225" y="638175"/>
                  </a:lnTo>
                  <a:lnTo>
                    <a:pt x="44450" y="638175"/>
                  </a:lnTo>
                  <a:lnTo>
                    <a:pt x="22225" y="638175"/>
                  </a:lnTo>
                  <a:lnTo>
                    <a:pt x="0" y="638175"/>
                  </a:lnTo>
                  <a:moveTo>
                    <a:pt x="44450" y="638175"/>
                  </a:moveTo>
                  <a:cubicBezTo>
                    <a:pt x="44450" y="650494"/>
                    <a:pt x="34544" y="660400"/>
                    <a:pt x="22225" y="660400"/>
                  </a:cubicBezTo>
                  <a:cubicBezTo>
                    <a:pt x="9906" y="660400"/>
                    <a:pt x="0" y="650494"/>
                    <a:pt x="0" y="638175"/>
                  </a:cubicBezTo>
                  <a:cubicBezTo>
                    <a:pt x="0" y="625856"/>
                    <a:pt x="9906" y="615950"/>
                    <a:pt x="22225" y="615950"/>
                  </a:cubicBezTo>
                  <a:cubicBezTo>
                    <a:pt x="34544" y="615950"/>
                    <a:pt x="44450" y="625856"/>
                    <a:pt x="44450" y="638175"/>
                  </a:cubicBezTo>
                  <a:cubicBezTo>
                    <a:pt x="44450" y="966089"/>
                    <a:pt x="310261" y="1231900"/>
                    <a:pt x="638175" y="1231900"/>
                  </a:cubicBezTo>
                  <a:cubicBezTo>
                    <a:pt x="966089" y="1231900"/>
                    <a:pt x="1231900" y="966089"/>
                    <a:pt x="1231900" y="638175"/>
                  </a:cubicBezTo>
                  <a:cubicBezTo>
                    <a:pt x="1231900" y="310261"/>
                    <a:pt x="966089" y="44450"/>
                    <a:pt x="638175" y="44450"/>
                  </a:cubicBezTo>
                  <a:lnTo>
                    <a:pt x="638175" y="22225"/>
                  </a:lnTo>
                  <a:lnTo>
                    <a:pt x="638175" y="44450"/>
                  </a:lnTo>
                  <a:cubicBezTo>
                    <a:pt x="310261" y="44450"/>
                    <a:pt x="44450" y="310261"/>
                    <a:pt x="44450" y="638175"/>
                  </a:cubicBez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6" name="Group 46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47" name="Freeform 47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專案架構概覽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13548793" y="4667155"/>
            <a:ext cx="700221" cy="707613"/>
          </a:xfrm>
          <a:custGeom>
            <a:avLst/>
            <a:gdLst/>
            <a:ahLst/>
            <a:cxnLst/>
            <a:rect l="l" t="t" r="r" b="b"/>
            <a:pathLst>
              <a:path w="700221" h="707613">
                <a:moveTo>
                  <a:pt x="0" y="0"/>
                </a:moveTo>
                <a:lnTo>
                  <a:pt x="700221" y="0"/>
                </a:lnTo>
                <a:lnTo>
                  <a:pt x="700221" y="707613"/>
                </a:lnTo>
                <a:lnTo>
                  <a:pt x="0" y="7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97" t="-56284" r="-300479" b="-5204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2" name="Freeform 52"/>
          <p:cNvSpPr/>
          <p:nvPr/>
        </p:nvSpPr>
        <p:spPr>
          <a:xfrm>
            <a:off x="13517182" y="6939246"/>
            <a:ext cx="653751" cy="616978"/>
          </a:xfrm>
          <a:custGeom>
            <a:avLst/>
            <a:gdLst/>
            <a:ahLst/>
            <a:cxnLst/>
            <a:rect l="l" t="t" r="r" b="b"/>
            <a:pathLst>
              <a:path w="653751" h="616978">
                <a:moveTo>
                  <a:pt x="0" y="0"/>
                </a:moveTo>
                <a:lnTo>
                  <a:pt x="653751" y="0"/>
                </a:lnTo>
                <a:lnTo>
                  <a:pt x="653751" y="616978"/>
                </a:lnTo>
                <a:lnTo>
                  <a:pt x="0" y="61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Freeform 53"/>
          <p:cNvSpPr/>
          <p:nvPr/>
        </p:nvSpPr>
        <p:spPr>
          <a:xfrm>
            <a:off x="8888057" y="5806850"/>
            <a:ext cx="652089" cy="630081"/>
          </a:xfrm>
          <a:custGeom>
            <a:avLst/>
            <a:gdLst/>
            <a:ahLst/>
            <a:cxnLst/>
            <a:rect l="l" t="t" r="r" b="b"/>
            <a:pathLst>
              <a:path w="652089" h="630081">
                <a:moveTo>
                  <a:pt x="0" y="0"/>
                </a:moveTo>
                <a:lnTo>
                  <a:pt x="652088" y="0"/>
                </a:lnTo>
                <a:lnTo>
                  <a:pt x="652088" y="630081"/>
                </a:lnTo>
                <a:lnTo>
                  <a:pt x="0" y="63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4" name="Freeform 54"/>
          <p:cNvSpPr/>
          <p:nvPr/>
        </p:nvSpPr>
        <p:spPr>
          <a:xfrm>
            <a:off x="8832364" y="7919193"/>
            <a:ext cx="763475" cy="763475"/>
          </a:xfrm>
          <a:custGeom>
            <a:avLst/>
            <a:gdLst/>
            <a:ahLst/>
            <a:cxnLst/>
            <a:rect l="l" t="t" r="r" b="b"/>
            <a:pathLst>
              <a:path w="763475" h="763475">
                <a:moveTo>
                  <a:pt x="0" y="0"/>
                </a:moveTo>
                <a:lnTo>
                  <a:pt x="763474" y="0"/>
                </a:lnTo>
                <a:lnTo>
                  <a:pt x="763474" y="763475"/>
                </a:lnTo>
                <a:lnTo>
                  <a:pt x="0" y="763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5" name="Freeform 55"/>
          <p:cNvSpPr/>
          <p:nvPr/>
        </p:nvSpPr>
        <p:spPr>
          <a:xfrm>
            <a:off x="8888057" y="3681180"/>
            <a:ext cx="652089" cy="495587"/>
          </a:xfrm>
          <a:custGeom>
            <a:avLst/>
            <a:gdLst/>
            <a:ahLst/>
            <a:cxnLst/>
            <a:rect l="l" t="t" r="r" b="b"/>
            <a:pathLst>
              <a:path w="652089" h="495587">
                <a:moveTo>
                  <a:pt x="0" y="0"/>
                </a:moveTo>
                <a:lnTo>
                  <a:pt x="652088" y="0"/>
                </a:lnTo>
                <a:lnTo>
                  <a:pt x="652088" y="495587"/>
                </a:lnTo>
                <a:lnTo>
                  <a:pt x="0" y="495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6" name="TextBox 56"/>
          <p:cNvSpPr txBox="1"/>
          <p:nvPr/>
        </p:nvSpPr>
        <p:spPr>
          <a:xfrm>
            <a:off x="1471479" y="5850804"/>
            <a:ext cx="2578191" cy="55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3"/>
              </a:lnSpc>
            </a:pPr>
            <a:r>
              <a:rPr lang="en-US" sz="3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微服務式架構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8735476" y="3450349"/>
            <a:ext cx="957249" cy="957249"/>
            <a:chOff x="0" y="0"/>
            <a:chExt cx="1276332" cy="127633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0" y="638175"/>
                  </a:moveTo>
                  <a:cubicBezTo>
                    <a:pt x="0" y="285750"/>
                    <a:pt x="285750" y="0"/>
                    <a:pt x="638175" y="0"/>
                  </a:cubicBezTo>
                  <a:lnTo>
                    <a:pt x="638175" y="22225"/>
                  </a:lnTo>
                  <a:lnTo>
                    <a:pt x="638175" y="0"/>
                  </a:lnTo>
                  <a:cubicBezTo>
                    <a:pt x="990600" y="0"/>
                    <a:pt x="1276350" y="285750"/>
                    <a:pt x="1276350" y="638175"/>
                  </a:cubicBezTo>
                  <a:lnTo>
                    <a:pt x="1254125" y="638175"/>
                  </a:lnTo>
                  <a:lnTo>
                    <a:pt x="1276350" y="638175"/>
                  </a:lnTo>
                  <a:cubicBezTo>
                    <a:pt x="1276350" y="990600"/>
                    <a:pt x="990600" y="1276350"/>
                    <a:pt x="638175" y="1276350"/>
                  </a:cubicBezTo>
                  <a:lnTo>
                    <a:pt x="638175" y="1254125"/>
                  </a:lnTo>
                  <a:lnTo>
                    <a:pt x="638175" y="1276350"/>
                  </a:lnTo>
                  <a:cubicBezTo>
                    <a:pt x="285750" y="1276350"/>
                    <a:pt x="0" y="990600"/>
                    <a:pt x="0" y="638175"/>
                  </a:cubicBezTo>
                  <a:lnTo>
                    <a:pt x="22225" y="638175"/>
                  </a:lnTo>
                  <a:lnTo>
                    <a:pt x="44450" y="638175"/>
                  </a:lnTo>
                  <a:lnTo>
                    <a:pt x="22225" y="638175"/>
                  </a:lnTo>
                  <a:lnTo>
                    <a:pt x="0" y="638175"/>
                  </a:lnTo>
                  <a:moveTo>
                    <a:pt x="44450" y="638175"/>
                  </a:moveTo>
                  <a:cubicBezTo>
                    <a:pt x="44450" y="650494"/>
                    <a:pt x="34544" y="660400"/>
                    <a:pt x="22225" y="660400"/>
                  </a:cubicBezTo>
                  <a:cubicBezTo>
                    <a:pt x="9906" y="660400"/>
                    <a:pt x="0" y="650494"/>
                    <a:pt x="0" y="638175"/>
                  </a:cubicBezTo>
                  <a:cubicBezTo>
                    <a:pt x="0" y="625856"/>
                    <a:pt x="9906" y="615950"/>
                    <a:pt x="22225" y="615950"/>
                  </a:cubicBezTo>
                  <a:cubicBezTo>
                    <a:pt x="34544" y="615950"/>
                    <a:pt x="44450" y="625856"/>
                    <a:pt x="44450" y="638175"/>
                  </a:cubicBezTo>
                  <a:cubicBezTo>
                    <a:pt x="44450" y="966089"/>
                    <a:pt x="310261" y="1231900"/>
                    <a:pt x="638175" y="1231900"/>
                  </a:cubicBezTo>
                  <a:cubicBezTo>
                    <a:pt x="966089" y="1231900"/>
                    <a:pt x="1231900" y="966089"/>
                    <a:pt x="1231900" y="638175"/>
                  </a:cubicBezTo>
                  <a:cubicBezTo>
                    <a:pt x="1231900" y="310261"/>
                    <a:pt x="966089" y="44450"/>
                    <a:pt x="638175" y="44450"/>
                  </a:cubicBezTo>
                  <a:lnTo>
                    <a:pt x="638175" y="22225"/>
                  </a:lnTo>
                  <a:lnTo>
                    <a:pt x="638175" y="44450"/>
                  </a:lnTo>
                  <a:cubicBezTo>
                    <a:pt x="310261" y="44450"/>
                    <a:pt x="44450" y="310261"/>
                    <a:pt x="44450" y="638175"/>
                  </a:cubicBez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735476" y="5671160"/>
            <a:ext cx="957249" cy="957249"/>
            <a:chOff x="0" y="0"/>
            <a:chExt cx="1276332" cy="127633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0" y="638175"/>
                  </a:moveTo>
                  <a:cubicBezTo>
                    <a:pt x="0" y="285750"/>
                    <a:pt x="285750" y="0"/>
                    <a:pt x="638175" y="0"/>
                  </a:cubicBezTo>
                  <a:lnTo>
                    <a:pt x="638175" y="22225"/>
                  </a:lnTo>
                  <a:lnTo>
                    <a:pt x="638175" y="0"/>
                  </a:lnTo>
                  <a:cubicBezTo>
                    <a:pt x="990600" y="0"/>
                    <a:pt x="1276350" y="285750"/>
                    <a:pt x="1276350" y="638175"/>
                  </a:cubicBezTo>
                  <a:lnTo>
                    <a:pt x="1254125" y="638175"/>
                  </a:lnTo>
                  <a:lnTo>
                    <a:pt x="1276350" y="638175"/>
                  </a:lnTo>
                  <a:cubicBezTo>
                    <a:pt x="1276350" y="990600"/>
                    <a:pt x="990600" y="1276350"/>
                    <a:pt x="638175" y="1276350"/>
                  </a:cubicBezTo>
                  <a:lnTo>
                    <a:pt x="638175" y="1254125"/>
                  </a:lnTo>
                  <a:lnTo>
                    <a:pt x="638175" y="1276350"/>
                  </a:lnTo>
                  <a:cubicBezTo>
                    <a:pt x="285750" y="1276350"/>
                    <a:pt x="0" y="990600"/>
                    <a:pt x="0" y="638175"/>
                  </a:cubicBezTo>
                  <a:lnTo>
                    <a:pt x="22225" y="638175"/>
                  </a:lnTo>
                  <a:lnTo>
                    <a:pt x="44450" y="638175"/>
                  </a:lnTo>
                  <a:lnTo>
                    <a:pt x="22225" y="638175"/>
                  </a:lnTo>
                  <a:lnTo>
                    <a:pt x="0" y="638175"/>
                  </a:lnTo>
                  <a:moveTo>
                    <a:pt x="44450" y="638175"/>
                  </a:moveTo>
                  <a:cubicBezTo>
                    <a:pt x="44450" y="650494"/>
                    <a:pt x="34544" y="660400"/>
                    <a:pt x="22225" y="660400"/>
                  </a:cubicBezTo>
                  <a:cubicBezTo>
                    <a:pt x="9906" y="660400"/>
                    <a:pt x="0" y="650494"/>
                    <a:pt x="0" y="638175"/>
                  </a:cubicBezTo>
                  <a:cubicBezTo>
                    <a:pt x="0" y="625856"/>
                    <a:pt x="9906" y="615950"/>
                    <a:pt x="22225" y="615950"/>
                  </a:cubicBezTo>
                  <a:cubicBezTo>
                    <a:pt x="34544" y="615950"/>
                    <a:pt x="44450" y="625856"/>
                    <a:pt x="44450" y="638175"/>
                  </a:cubicBezTo>
                  <a:cubicBezTo>
                    <a:pt x="44450" y="966089"/>
                    <a:pt x="310261" y="1231900"/>
                    <a:pt x="638175" y="1231900"/>
                  </a:cubicBezTo>
                  <a:cubicBezTo>
                    <a:pt x="966089" y="1231900"/>
                    <a:pt x="1231900" y="966089"/>
                    <a:pt x="1231900" y="638175"/>
                  </a:cubicBezTo>
                  <a:cubicBezTo>
                    <a:pt x="1231900" y="310261"/>
                    <a:pt x="966089" y="44450"/>
                    <a:pt x="638175" y="44450"/>
                  </a:cubicBezTo>
                  <a:lnTo>
                    <a:pt x="638175" y="22225"/>
                  </a:lnTo>
                  <a:lnTo>
                    <a:pt x="638175" y="44450"/>
                  </a:lnTo>
                  <a:cubicBezTo>
                    <a:pt x="310261" y="44450"/>
                    <a:pt x="44450" y="310261"/>
                    <a:pt x="44450" y="638175"/>
                  </a:cubicBez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735476" y="7822306"/>
            <a:ext cx="957249" cy="957249"/>
            <a:chOff x="0" y="0"/>
            <a:chExt cx="1276332" cy="127633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>
                  <a:moveTo>
                    <a:pt x="0" y="638175"/>
                  </a:moveTo>
                  <a:cubicBezTo>
                    <a:pt x="0" y="285750"/>
                    <a:pt x="285750" y="0"/>
                    <a:pt x="638175" y="0"/>
                  </a:cubicBezTo>
                  <a:lnTo>
                    <a:pt x="638175" y="22225"/>
                  </a:lnTo>
                  <a:lnTo>
                    <a:pt x="638175" y="0"/>
                  </a:lnTo>
                  <a:cubicBezTo>
                    <a:pt x="990600" y="0"/>
                    <a:pt x="1276350" y="285750"/>
                    <a:pt x="1276350" y="638175"/>
                  </a:cubicBezTo>
                  <a:lnTo>
                    <a:pt x="1254125" y="638175"/>
                  </a:lnTo>
                  <a:lnTo>
                    <a:pt x="1276350" y="638175"/>
                  </a:lnTo>
                  <a:cubicBezTo>
                    <a:pt x="1276350" y="990600"/>
                    <a:pt x="990600" y="1276350"/>
                    <a:pt x="638175" y="1276350"/>
                  </a:cubicBezTo>
                  <a:lnTo>
                    <a:pt x="638175" y="1254125"/>
                  </a:lnTo>
                  <a:lnTo>
                    <a:pt x="638175" y="1276350"/>
                  </a:lnTo>
                  <a:cubicBezTo>
                    <a:pt x="285750" y="1276350"/>
                    <a:pt x="0" y="990600"/>
                    <a:pt x="0" y="638175"/>
                  </a:cubicBezTo>
                  <a:lnTo>
                    <a:pt x="22225" y="638175"/>
                  </a:lnTo>
                  <a:lnTo>
                    <a:pt x="44450" y="638175"/>
                  </a:lnTo>
                  <a:lnTo>
                    <a:pt x="22225" y="638175"/>
                  </a:lnTo>
                  <a:lnTo>
                    <a:pt x="0" y="638175"/>
                  </a:lnTo>
                  <a:moveTo>
                    <a:pt x="44450" y="638175"/>
                  </a:moveTo>
                  <a:cubicBezTo>
                    <a:pt x="44450" y="650494"/>
                    <a:pt x="34544" y="660400"/>
                    <a:pt x="22225" y="660400"/>
                  </a:cubicBezTo>
                  <a:cubicBezTo>
                    <a:pt x="9906" y="660400"/>
                    <a:pt x="0" y="650494"/>
                    <a:pt x="0" y="638175"/>
                  </a:cubicBezTo>
                  <a:cubicBezTo>
                    <a:pt x="0" y="625856"/>
                    <a:pt x="9906" y="615950"/>
                    <a:pt x="22225" y="615950"/>
                  </a:cubicBezTo>
                  <a:cubicBezTo>
                    <a:pt x="34544" y="615950"/>
                    <a:pt x="44450" y="625856"/>
                    <a:pt x="44450" y="638175"/>
                  </a:cubicBezTo>
                  <a:cubicBezTo>
                    <a:pt x="44450" y="966089"/>
                    <a:pt x="310261" y="1231900"/>
                    <a:pt x="638175" y="1231900"/>
                  </a:cubicBezTo>
                  <a:cubicBezTo>
                    <a:pt x="966089" y="1231900"/>
                    <a:pt x="1231900" y="966089"/>
                    <a:pt x="1231900" y="638175"/>
                  </a:cubicBezTo>
                  <a:cubicBezTo>
                    <a:pt x="1231900" y="310261"/>
                    <a:pt x="966089" y="44450"/>
                    <a:pt x="638175" y="44450"/>
                  </a:cubicBezTo>
                  <a:lnTo>
                    <a:pt x="638175" y="22225"/>
                  </a:lnTo>
                  <a:lnTo>
                    <a:pt x="638175" y="44450"/>
                  </a:lnTo>
                  <a:cubicBezTo>
                    <a:pt x="310261" y="44450"/>
                    <a:pt x="44450" y="310261"/>
                    <a:pt x="44450" y="638175"/>
                  </a:cubicBez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5422908" cy="4342800"/>
          </a:xfrm>
          <a:custGeom>
            <a:avLst/>
            <a:gdLst/>
            <a:ahLst/>
            <a:cxnLst/>
            <a:rect l="l" t="t" r="r" b="b"/>
            <a:pathLst>
              <a:path w="5422908" h="4342800">
                <a:moveTo>
                  <a:pt x="0" y="0"/>
                </a:moveTo>
                <a:lnTo>
                  <a:pt x="5422908" y="0"/>
                </a:lnTo>
                <a:lnTo>
                  <a:pt x="5422908" y="4342800"/>
                </a:lnTo>
                <a:lnTo>
                  <a:pt x="0" y="4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52267" y="4502575"/>
            <a:ext cx="13583466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2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第四部分：挑戰與解決方案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4248" y="2233238"/>
            <a:ext cx="2219506" cy="2219506"/>
            <a:chOff x="0" y="0"/>
            <a:chExt cx="2959342" cy="295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354" cy="2959354"/>
            </a:xfrm>
            <a:custGeom>
              <a:avLst/>
              <a:gdLst/>
              <a:ahLst/>
              <a:cxnLst/>
              <a:rect l="l" t="t" r="r" b="b"/>
              <a:pathLst>
                <a:path w="2959354" h="2959354">
                  <a:moveTo>
                    <a:pt x="0" y="1479677"/>
                  </a:moveTo>
                  <a:cubicBezTo>
                    <a:pt x="0" y="662432"/>
                    <a:pt x="662432" y="0"/>
                    <a:pt x="1479677" y="0"/>
                  </a:cubicBezTo>
                  <a:cubicBezTo>
                    <a:pt x="2296922" y="0"/>
                    <a:pt x="2959354" y="662432"/>
                    <a:pt x="2959354" y="1479677"/>
                  </a:cubicBezTo>
                  <a:cubicBezTo>
                    <a:pt x="2959354" y="2296922"/>
                    <a:pt x="2296922" y="2959354"/>
                    <a:pt x="1479677" y="2959354"/>
                  </a:cubicBezTo>
                  <a:cubicBezTo>
                    <a:pt x="662432" y="2959354"/>
                    <a:pt x="0" y="2296922"/>
                    <a:pt x="0" y="1479677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8" y="0"/>
            <a:ext cx="7596792" cy="4840416"/>
            <a:chOff x="0" y="0"/>
            <a:chExt cx="10129056" cy="6453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9012" cy="6454013"/>
            </a:xfrm>
            <a:custGeom>
              <a:avLst/>
              <a:gdLst/>
              <a:ahLst/>
              <a:cxnLst/>
              <a:rect l="l" t="t" r="r" b="b"/>
              <a:pathLst>
                <a:path w="10129012" h="6454013">
                  <a:moveTo>
                    <a:pt x="10129012" y="0"/>
                  </a:moveTo>
                  <a:lnTo>
                    <a:pt x="0" y="0"/>
                  </a:lnTo>
                  <a:lnTo>
                    <a:pt x="11938" y="78105"/>
                  </a:lnTo>
                  <a:cubicBezTo>
                    <a:pt x="389636" y="922528"/>
                    <a:pt x="3960114" y="727329"/>
                    <a:pt x="5492242" y="1721739"/>
                  </a:cubicBezTo>
                  <a:cubicBezTo>
                    <a:pt x="7024370" y="2716149"/>
                    <a:pt x="8428355" y="5862193"/>
                    <a:pt x="9920986" y="6405499"/>
                  </a:cubicBezTo>
                  <a:lnTo>
                    <a:pt x="10129012" y="6454013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80801" y="5487"/>
            <a:ext cx="6807196" cy="4337313"/>
            <a:chOff x="0" y="0"/>
            <a:chExt cx="9076262" cy="5783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76309" cy="5783072"/>
            </a:xfrm>
            <a:custGeom>
              <a:avLst/>
              <a:gdLst/>
              <a:ahLst/>
              <a:cxnLst/>
              <a:rect l="l" t="t" r="r" b="b"/>
              <a:pathLst>
                <a:path w="9076309" h="5783072">
                  <a:moveTo>
                    <a:pt x="9076309" y="0"/>
                  </a:moveTo>
                  <a:lnTo>
                    <a:pt x="0" y="0"/>
                  </a:lnTo>
                  <a:lnTo>
                    <a:pt x="10668" y="69977"/>
                  </a:lnTo>
                  <a:cubicBezTo>
                    <a:pt x="349123" y="826643"/>
                    <a:pt x="3548507" y="651637"/>
                    <a:pt x="4921377" y="1542796"/>
                  </a:cubicBezTo>
                  <a:cubicBezTo>
                    <a:pt x="6294247" y="2433955"/>
                    <a:pt x="7552309" y="5252847"/>
                    <a:pt x="8889873" y="5739638"/>
                  </a:cubicBezTo>
                  <a:lnTo>
                    <a:pt x="9076309" y="5783072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150" y="6309992"/>
            <a:ext cx="6038834" cy="3988548"/>
            <a:chOff x="0" y="0"/>
            <a:chExt cx="8051778" cy="5318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51800" cy="5318125"/>
            </a:xfrm>
            <a:custGeom>
              <a:avLst/>
              <a:gdLst/>
              <a:ahLst/>
              <a:cxnLst/>
              <a:rect l="l" t="t" r="r" b="b"/>
              <a:pathLst>
                <a:path w="8051800" h="5318125">
                  <a:moveTo>
                    <a:pt x="0" y="5318125"/>
                  </a:moveTo>
                  <a:lnTo>
                    <a:pt x="8051800" y="5318125"/>
                  </a:lnTo>
                  <a:lnTo>
                    <a:pt x="8042275" y="5253736"/>
                  </a:lnTo>
                  <a:cubicBezTo>
                    <a:pt x="7742047" y="4557903"/>
                    <a:pt x="4903724" y="4718812"/>
                    <a:pt x="3685794" y="3899408"/>
                  </a:cubicBezTo>
                  <a:cubicBezTo>
                    <a:pt x="2467864" y="3080004"/>
                    <a:pt x="1351915" y="487553"/>
                    <a:pt x="165354" y="398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148" y="7410287"/>
            <a:ext cx="4366095" cy="2883732"/>
            <a:chOff x="0" y="0"/>
            <a:chExt cx="5821460" cy="3844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1426" cy="3844925"/>
            </a:xfrm>
            <a:custGeom>
              <a:avLst/>
              <a:gdLst/>
              <a:ahLst/>
              <a:cxnLst/>
              <a:rect l="l" t="t" r="r" b="b"/>
              <a:pathLst>
                <a:path w="5821426" h="3844925">
                  <a:moveTo>
                    <a:pt x="0" y="3844925"/>
                  </a:moveTo>
                  <a:lnTo>
                    <a:pt x="5821426" y="3844925"/>
                  </a:lnTo>
                  <a:lnTo>
                    <a:pt x="5814568" y="3798443"/>
                  </a:lnTo>
                  <a:cubicBezTo>
                    <a:pt x="5597525" y="3295396"/>
                    <a:pt x="3545459" y="3411728"/>
                    <a:pt x="2664841" y="2819273"/>
                  </a:cubicBezTo>
                  <a:cubicBezTo>
                    <a:pt x="1784223" y="2226818"/>
                    <a:pt x="977392" y="352552"/>
                    <a:pt x="119507" y="28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73942" y="7783824"/>
            <a:ext cx="786078" cy="786078"/>
            <a:chOff x="0" y="0"/>
            <a:chExt cx="1048104" cy="1048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4675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661662" y="7783824"/>
            <a:ext cx="786078" cy="786078"/>
            <a:chOff x="0" y="0"/>
            <a:chExt cx="1048104" cy="10481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3447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6" y="0"/>
                </a:lnTo>
                <a:lnTo>
                  <a:pt x="440456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749383" y="7783824"/>
            <a:ext cx="786078" cy="786078"/>
            <a:chOff x="0" y="0"/>
            <a:chExt cx="1048104" cy="10481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922195" y="7956636"/>
            <a:ext cx="440456" cy="440455"/>
          </a:xfrm>
          <a:custGeom>
            <a:avLst/>
            <a:gdLst/>
            <a:ahLst/>
            <a:cxnLst/>
            <a:rect l="l" t="t" r="r" b="b"/>
            <a:pathLst>
              <a:path w="440456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837103" y="7518188"/>
            <a:ext cx="786078" cy="786078"/>
            <a:chOff x="0" y="0"/>
            <a:chExt cx="1048104" cy="10481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3413922" cy="2220686"/>
            <a:chOff x="0" y="0"/>
            <a:chExt cx="4551896" cy="29609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51934" cy="2960878"/>
            </a:xfrm>
            <a:custGeom>
              <a:avLst/>
              <a:gdLst/>
              <a:ahLst/>
              <a:cxnLst/>
              <a:rect l="l" t="t" r="r" b="b"/>
              <a:pathLst>
                <a:path w="4551934" h="2960878">
                  <a:moveTo>
                    <a:pt x="0" y="0"/>
                  </a:moveTo>
                  <a:lnTo>
                    <a:pt x="4551934" y="0"/>
                  </a:lnTo>
                  <a:lnTo>
                    <a:pt x="4546600" y="35814"/>
                  </a:lnTo>
                  <a:cubicBezTo>
                    <a:pt x="4376801" y="423291"/>
                    <a:pt x="2772283" y="333629"/>
                    <a:pt x="2083689" y="789940"/>
                  </a:cubicBezTo>
                  <a:cubicBezTo>
                    <a:pt x="1395095" y="1246251"/>
                    <a:pt x="764286" y="2689479"/>
                    <a:pt x="93472" y="2938653"/>
                  </a:cubicBezTo>
                  <a:lnTo>
                    <a:pt x="0" y="2960878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328250" y="241173"/>
            <a:ext cx="3413922" cy="3958971"/>
            <a:chOff x="0" y="0"/>
            <a:chExt cx="4551896" cy="52786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51896" cy="5278628"/>
            </a:xfrm>
            <a:custGeom>
              <a:avLst/>
              <a:gdLst/>
              <a:ahLst/>
              <a:cxnLst/>
              <a:rect l="l" t="t" r="r" b="b"/>
              <a:pathLst>
                <a:path w="4551896" h="5278628">
                  <a:moveTo>
                    <a:pt x="0" y="0"/>
                  </a:moveTo>
                  <a:lnTo>
                    <a:pt x="4551896" y="0"/>
                  </a:lnTo>
                  <a:lnTo>
                    <a:pt x="4551896" y="5278628"/>
                  </a:lnTo>
                  <a:lnTo>
                    <a:pt x="0" y="527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4551896" cy="539292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3464"/>
                </a:lnSpc>
              </a:pPr>
              <a:r>
                <a:rPr lang="en-US" sz="10200" b="1" dirty="0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4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67487" y="7680418"/>
            <a:ext cx="325311" cy="451037"/>
          </a:xfrm>
          <a:custGeom>
            <a:avLst/>
            <a:gdLst/>
            <a:ahLst/>
            <a:cxnLst/>
            <a:rect l="l" t="t" r="r" b="b"/>
            <a:pathLst>
              <a:path w="325311" h="451037">
                <a:moveTo>
                  <a:pt x="0" y="0"/>
                </a:moveTo>
                <a:lnTo>
                  <a:pt x="325311" y="0"/>
                </a:lnTo>
                <a:lnTo>
                  <a:pt x="325311" y="451037"/>
                </a:lnTo>
                <a:lnTo>
                  <a:pt x="0" y="451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0475048" y="6938731"/>
            <a:ext cx="665429" cy="674707"/>
          </a:xfrm>
          <a:custGeom>
            <a:avLst/>
            <a:gdLst/>
            <a:ahLst/>
            <a:cxnLst/>
            <a:rect l="l" t="t" r="r" b="b"/>
            <a:pathLst>
              <a:path w="665429" h="674707">
                <a:moveTo>
                  <a:pt x="0" y="0"/>
                </a:moveTo>
                <a:lnTo>
                  <a:pt x="665429" y="0"/>
                </a:lnTo>
                <a:lnTo>
                  <a:pt x="665429" y="674707"/>
                </a:lnTo>
                <a:lnTo>
                  <a:pt x="0" y="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927981" y="7783825"/>
            <a:ext cx="786078" cy="786078"/>
            <a:chOff x="0" y="0"/>
            <a:chExt cx="1048104" cy="10481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076433" y="7932276"/>
            <a:ext cx="489175" cy="489175"/>
          </a:xfrm>
          <a:custGeom>
            <a:avLst/>
            <a:gdLst/>
            <a:ahLst/>
            <a:cxnLst/>
            <a:rect l="l" t="t" r="r" b="b"/>
            <a:pathLst>
              <a:path w="489175" h="489175">
                <a:moveTo>
                  <a:pt x="0" y="0"/>
                </a:moveTo>
                <a:lnTo>
                  <a:pt x="489175" y="0"/>
                </a:lnTo>
                <a:lnTo>
                  <a:pt x="489175" y="489175"/>
                </a:lnTo>
                <a:lnTo>
                  <a:pt x="0" y="4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3882" y="2876158"/>
            <a:ext cx="5756212" cy="5144288"/>
          </a:xfrm>
          <a:custGeom>
            <a:avLst/>
            <a:gdLst/>
            <a:ahLst/>
            <a:cxnLst/>
            <a:rect l="l" t="t" r="r" b="b"/>
            <a:pathLst>
              <a:path w="5756212" h="5144288">
                <a:moveTo>
                  <a:pt x="0" y="0"/>
                </a:moveTo>
                <a:lnTo>
                  <a:pt x="5756213" y="0"/>
                </a:lnTo>
                <a:lnTo>
                  <a:pt x="5756213" y="5144287"/>
                </a:lnTo>
                <a:lnTo>
                  <a:pt x="0" y="51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18855" y="2876156"/>
            <a:ext cx="5756212" cy="5144288"/>
          </a:xfrm>
          <a:custGeom>
            <a:avLst/>
            <a:gdLst/>
            <a:ahLst/>
            <a:cxnLst/>
            <a:rect l="l" t="t" r="r" b="b"/>
            <a:pathLst>
              <a:path w="5756212" h="5144288">
                <a:moveTo>
                  <a:pt x="0" y="0"/>
                </a:moveTo>
                <a:lnTo>
                  <a:pt x="5756213" y="0"/>
                </a:lnTo>
                <a:lnTo>
                  <a:pt x="5756213" y="5144288"/>
                </a:lnTo>
                <a:lnTo>
                  <a:pt x="0" y="514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23793" y="2613300"/>
            <a:ext cx="5893027" cy="5265000"/>
          </a:xfrm>
          <a:custGeom>
            <a:avLst/>
            <a:gdLst/>
            <a:ahLst/>
            <a:cxnLst/>
            <a:rect l="l" t="t" r="r" b="b"/>
            <a:pathLst>
              <a:path w="5893027" h="5265000">
                <a:moveTo>
                  <a:pt x="0" y="0"/>
                </a:moveTo>
                <a:lnTo>
                  <a:pt x="5893027" y="0"/>
                </a:lnTo>
                <a:lnTo>
                  <a:pt x="5893027" y="5265000"/>
                </a:lnTo>
                <a:lnTo>
                  <a:pt x="0" y="526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1852132" y="2613300"/>
            <a:ext cx="5893028" cy="5265002"/>
          </a:xfrm>
          <a:custGeom>
            <a:avLst/>
            <a:gdLst/>
            <a:ahLst/>
            <a:cxnLst/>
            <a:rect l="l" t="t" r="r" b="b"/>
            <a:pathLst>
              <a:path w="5893028" h="5265002">
                <a:moveTo>
                  <a:pt x="0" y="0"/>
                </a:moveTo>
                <a:lnTo>
                  <a:pt x="5893028" y="0"/>
                </a:lnTo>
                <a:lnTo>
                  <a:pt x="5893028" y="5265002"/>
                </a:lnTo>
                <a:lnTo>
                  <a:pt x="0" y="526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5961306" y="2613300"/>
            <a:ext cx="6346338" cy="5670000"/>
          </a:xfrm>
          <a:custGeom>
            <a:avLst/>
            <a:gdLst/>
            <a:ahLst/>
            <a:cxnLst/>
            <a:rect l="l" t="t" r="r" b="b"/>
            <a:pathLst>
              <a:path w="6346338" h="5670000">
                <a:moveTo>
                  <a:pt x="0" y="0"/>
                </a:moveTo>
                <a:lnTo>
                  <a:pt x="6346338" y="0"/>
                </a:lnTo>
                <a:lnTo>
                  <a:pt x="6346338" y="5670000"/>
                </a:lnTo>
                <a:lnTo>
                  <a:pt x="0" y="567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016006" y="2744752"/>
            <a:ext cx="2935650" cy="1019400"/>
            <a:chOff x="0" y="0"/>
            <a:chExt cx="3914200" cy="135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14200" cy="1359200"/>
            </a:xfrm>
            <a:custGeom>
              <a:avLst/>
              <a:gdLst/>
              <a:ahLst/>
              <a:cxnLst/>
              <a:rect l="l" t="t" r="r" b="b"/>
              <a:pathLst>
                <a:path w="3914200" h="1359200">
                  <a:moveTo>
                    <a:pt x="0" y="0"/>
                  </a:moveTo>
                  <a:lnTo>
                    <a:pt x="3914200" y="0"/>
                  </a:lnTo>
                  <a:lnTo>
                    <a:pt x="3914200" y="1359200"/>
                  </a:lnTo>
                  <a:lnTo>
                    <a:pt x="0" y="13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3914200" cy="14925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問題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21296" y="2744752"/>
            <a:ext cx="2954700" cy="1026981"/>
            <a:chOff x="0" y="0"/>
            <a:chExt cx="3939600" cy="13693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39600" cy="1369308"/>
            </a:xfrm>
            <a:custGeom>
              <a:avLst/>
              <a:gdLst/>
              <a:ahLst/>
              <a:cxnLst/>
              <a:rect l="l" t="t" r="r" b="b"/>
              <a:pathLst>
                <a:path w="3939600" h="1369308">
                  <a:moveTo>
                    <a:pt x="0" y="0"/>
                  </a:moveTo>
                  <a:lnTo>
                    <a:pt x="3939600" y="0"/>
                  </a:lnTo>
                  <a:lnTo>
                    <a:pt x="3939600" y="1369308"/>
                  </a:lnTo>
                  <a:lnTo>
                    <a:pt x="0" y="1369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3939600" cy="15026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6" name="Freeform 16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挑戰一：JWT會話管理複雜性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156200" y="3258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364307" y="3705058"/>
            <a:ext cx="4212000" cy="380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JWT過期後前端可能停留在「假登入」狀態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多個API請求同時失敗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導致頁面崩潰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錯誤提示混亂影響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用戶體驗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8644" y="3705058"/>
            <a:ext cx="4212000" cy="380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Axios全局響應攔截器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捕捉401錯誤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觸發單次安全登出流程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isLoggingOut旗標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防止多重登出調用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確保用戶體驗流暢無阻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66893" y="4265493"/>
            <a:ext cx="6750000" cy="7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7"/>
              </a:lnSpc>
            </a:pPr>
            <a:r>
              <a:rPr lang="en-US" sz="37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第二部分：核心功能詳解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66893" y="5809956"/>
            <a:ext cx="6750000" cy="7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7"/>
              </a:lnSpc>
            </a:pPr>
            <a:r>
              <a:rPr lang="en-US" sz="37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第四部分：挑戰與解決方案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78447" y="4281203"/>
            <a:ext cx="540000" cy="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7"/>
              </a:lnSpc>
            </a:pPr>
            <a:r>
              <a:rPr lang="en-US" sz="4399" b="1">
                <a:solidFill>
                  <a:srgbClr val="A99608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3668" y="4331537"/>
            <a:ext cx="540000" cy="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7"/>
              </a:lnSpc>
            </a:pPr>
            <a:r>
              <a:rPr lang="en-US" sz="4399" b="1">
                <a:solidFill>
                  <a:srgbClr val="A99608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8918" y="4265493"/>
            <a:ext cx="6750000" cy="7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7"/>
              </a:lnSpc>
            </a:pPr>
            <a:r>
              <a:rPr lang="en-US" sz="37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第一部分：開場與專案概覽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8918" y="5809956"/>
            <a:ext cx="6750000" cy="7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7"/>
              </a:lnSpc>
            </a:pPr>
            <a:r>
              <a:rPr lang="en-US" sz="37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第三部分：技術與架構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3668" y="5865988"/>
            <a:ext cx="540000" cy="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7"/>
              </a:lnSpc>
            </a:pPr>
            <a:r>
              <a:rPr lang="en-US" sz="4399" b="1">
                <a:solidFill>
                  <a:srgbClr val="A99608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8447" y="5815654"/>
            <a:ext cx="540000" cy="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7"/>
              </a:lnSpc>
            </a:pPr>
            <a:r>
              <a:rPr lang="en-US" sz="4399" b="1">
                <a:solidFill>
                  <a:srgbClr val="A99608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4.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2938118"/>
            <a:chOff x="0" y="0"/>
            <a:chExt cx="24384000" cy="3917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3917442"/>
            </a:xfrm>
            <a:custGeom>
              <a:avLst/>
              <a:gdLst/>
              <a:ahLst/>
              <a:cxnLst/>
              <a:rect l="l" t="t" r="r" b="b"/>
              <a:pathLst>
                <a:path w="24384000" h="3917442">
                  <a:moveTo>
                    <a:pt x="0" y="0"/>
                  </a:moveTo>
                  <a:lnTo>
                    <a:pt x="24384000" y="0"/>
                  </a:lnTo>
                  <a:lnTo>
                    <a:pt x="24384000" y="3917442"/>
                  </a:lnTo>
                  <a:lnTo>
                    <a:pt x="17973929" y="3651250"/>
                  </a:lnTo>
                  <a:lnTo>
                    <a:pt x="18555588" y="2413762"/>
                  </a:lnTo>
                  <a:lnTo>
                    <a:pt x="1389380" y="2413762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469059"/>
            <a:ext cx="6204757" cy="2859769"/>
            <a:chOff x="0" y="0"/>
            <a:chExt cx="8237285" cy="379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37285" cy="3796560"/>
            </a:xfrm>
            <a:custGeom>
              <a:avLst/>
              <a:gdLst/>
              <a:ahLst/>
              <a:cxnLst/>
              <a:rect l="l" t="t" r="r" b="b"/>
              <a:pathLst>
                <a:path w="8237285" h="3796560">
                  <a:moveTo>
                    <a:pt x="0" y="0"/>
                  </a:moveTo>
                  <a:lnTo>
                    <a:pt x="8237285" y="0"/>
                  </a:lnTo>
                  <a:lnTo>
                    <a:pt x="8237285" y="3796560"/>
                  </a:lnTo>
                  <a:lnTo>
                    <a:pt x="0" y="3796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66700"/>
              <a:ext cx="8237285" cy="4063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11447"/>
                </a:lnSpc>
              </a:pPr>
              <a:r>
                <a:rPr lang="en-US" sz="7199" b="1">
                  <a:solidFill>
                    <a:srgbClr val="A99608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C</a:t>
              </a:r>
              <a:r>
                <a:rPr lang="en-US" sz="7199" b="1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ontents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18918" y="7354420"/>
            <a:ext cx="6750000" cy="7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7"/>
              </a:lnSpc>
            </a:pPr>
            <a:r>
              <a:rPr lang="en-US" sz="37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第五部分：總結與展望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3668" y="7400440"/>
            <a:ext cx="540000" cy="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07"/>
              </a:lnSpc>
            </a:pPr>
            <a:r>
              <a:rPr lang="en-US" sz="4399" b="1">
                <a:solidFill>
                  <a:srgbClr val="A99608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5.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6400" y="3491666"/>
            <a:ext cx="7719252" cy="4831682"/>
            <a:chOff x="0" y="0"/>
            <a:chExt cx="10292336" cy="6442242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0266934" cy="6416802"/>
            </a:xfrm>
            <a:custGeom>
              <a:avLst/>
              <a:gdLst/>
              <a:ahLst/>
              <a:cxnLst/>
              <a:rect l="l" t="t" r="r" b="b"/>
              <a:pathLst>
                <a:path w="10266934" h="6416802">
                  <a:moveTo>
                    <a:pt x="0" y="0"/>
                  </a:moveTo>
                  <a:lnTo>
                    <a:pt x="10266934" y="0"/>
                  </a:lnTo>
                  <a:lnTo>
                    <a:pt x="10266934" y="6416802"/>
                  </a:lnTo>
                  <a:lnTo>
                    <a:pt x="0" y="64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292334" cy="6442202"/>
            </a:xfrm>
            <a:custGeom>
              <a:avLst/>
              <a:gdLst/>
              <a:ahLst/>
              <a:cxnLst/>
              <a:rect l="l" t="t" r="r" b="b"/>
              <a:pathLst>
                <a:path w="10292334" h="6442202">
                  <a:moveTo>
                    <a:pt x="12700" y="0"/>
                  </a:moveTo>
                  <a:lnTo>
                    <a:pt x="10279634" y="0"/>
                  </a:lnTo>
                  <a:cubicBezTo>
                    <a:pt x="10286619" y="0"/>
                    <a:pt x="10292334" y="5715"/>
                    <a:pt x="10292334" y="12700"/>
                  </a:cubicBezTo>
                  <a:lnTo>
                    <a:pt x="10292334" y="6429502"/>
                  </a:lnTo>
                  <a:cubicBezTo>
                    <a:pt x="10292334" y="6436487"/>
                    <a:pt x="10286619" y="6442202"/>
                    <a:pt x="10279634" y="6442202"/>
                  </a:cubicBezTo>
                  <a:lnTo>
                    <a:pt x="12700" y="6442202"/>
                  </a:lnTo>
                  <a:cubicBezTo>
                    <a:pt x="5715" y="6442202"/>
                    <a:pt x="0" y="6436487"/>
                    <a:pt x="0" y="642950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429502"/>
                  </a:lnTo>
                  <a:lnTo>
                    <a:pt x="12700" y="6429502"/>
                  </a:lnTo>
                  <a:lnTo>
                    <a:pt x="12700" y="6416802"/>
                  </a:lnTo>
                  <a:lnTo>
                    <a:pt x="10279634" y="6416802"/>
                  </a:lnTo>
                  <a:lnTo>
                    <a:pt x="10279634" y="6429502"/>
                  </a:lnTo>
                  <a:lnTo>
                    <a:pt x="10266934" y="6429502"/>
                  </a:lnTo>
                  <a:lnTo>
                    <a:pt x="10266934" y="12700"/>
                  </a:lnTo>
                  <a:lnTo>
                    <a:pt x="10279634" y="12700"/>
                  </a:lnTo>
                  <a:lnTo>
                    <a:pt x="1027963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379888" y="2923674"/>
            <a:ext cx="3152274" cy="1564107"/>
            <a:chOff x="0" y="0"/>
            <a:chExt cx="4203032" cy="20854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3065" cy="2085467"/>
            </a:xfrm>
            <a:custGeom>
              <a:avLst/>
              <a:gdLst/>
              <a:ahLst/>
              <a:cxnLst/>
              <a:rect l="l" t="t" r="r" b="b"/>
              <a:pathLst>
                <a:path w="4203065" h="2085467">
                  <a:moveTo>
                    <a:pt x="0" y="2085467"/>
                  </a:moveTo>
                  <a:lnTo>
                    <a:pt x="2101469" y="0"/>
                  </a:lnTo>
                  <a:lnTo>
                    <a:pt x="4203065" y="2085467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4374070" y="2634917"/>
            <a:ext cx="1163913" cy="577515"/>
            <a:chOff x="0" y="0"/>
            <a:chExt cx="1551884" cy="7700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940" cy="770001"/>
            </a:xfrm>
            <a:custGeom>
              <a:avLst/>
              <a:gdLst/>
              <a:ahLst/>
              <a:cxnLst/>
              <a:rect l="l" t="t" r="r" b="b"/>
              <a:pathLst>
                <a:path w="1551940" h="770001">
                  <a:moveTo>
                    <a:pt x="0" y="770001"/>
                  </a:moveTo>
                  <a:lnTo>
                    <a:pt x="775970" y="0"/>
                  </a:lnTo>
                  <a:lnTo>
                    <a:pt x="1551940" y="770001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68623" y="3491666"/>
            <a:ext cx="7719252" cy="4823660"/>
            <a:chOff x="0" y="0"/>
            <a:chExt cx="10292336" cy="6431546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0266934" cy="6406134"/>
            </a:xfrm>
            <a:custGeom>
              <a:avLst/>
              <a:gdLst/>
              <a:ahLst/>
              <a:cxnLst/>
              <a:rect l="l" t="t" r="r" b="b"/>
              <a:pathLst>
                <a:path w="10266934" h="6406134">
                  <a:moveTo>
                    <a:pt x="0" y="0"/>
                  </a:moveTo>
                  <a:lnTo>
                    <a:pt x="10266934" y="0"/>
                  </a:lnTo>
                  <a:lnTo>
                    <a:pt x="10266934" y="6406134"/>
                  </a:lnTo>
                  <a:lnTo>
                    <a:pt x="0" y="64061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292334" cy="6431534"/>
            </a:xfrm>
            <a:custGeom>
              <a:avLst/>
              <a:gdLst/>
              <a:ahLst/>
              <a:cxnLst/>
              <a:rect l="l" t="t" r="r" b="b"/>
              <a:pathLst>
                <a:path w="10292334" h="6431534">
                  <a:moveTo>
                    <a:pt x="12700" y="0"/>
                  </a:moveTo>
                  <a:lnTo>
                    <a:pt x="10279634" y="0"/>
                  </a:lnTo>
                  <a:cubicBezTo>
                    <a:pt x="10286619" y="0"/>
                    <a:pt x="10292334" y="5715"/>
                    <a:pt x="10292334" y="12700"/>
                  </a:cubicBezTo>
                  <a:lnTo>
                    <a:pt x="10292334" y="6418834"/>
                  </a:lnTo>
                  <a:cubicBezTo>
                    <a:pt x="10292334" y="6425819"/>
                    <a:pt x="10286619" y="6431534"/>
                    <a:pt x="10279634" y="6431534"/>
                  </a:cubicBezTo>
                  <a:lnTo>
                    <a:pt x="12700" y="6431534"/>
                  </a:lnTo>
                  <a:cubicBezTo>
                    <a:pt x="5715" y="6431534"/>
                    <a:pt x="0" y="6425819"/>
                    <a:pt x="0" y="641883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418834"/>
                  </a:lnTo>
                  <a:lnTo>
                    <a:pt x="12700" y="6418834"/>
                  </a:lnTo>
                  <a:lnTo>
                    <a:pt x="12700" y="6406134"/>
                  </a:lnTo>
                  <a:lnTo>
                    <a:pt x="10279634" y="6406134"/>
                  </a:lnTo>
                  <a:lnTo>
                    <a:pt x="10279634" y="6418834"/>
                  </a:lnTo>
                  <a:lnTo>
                    <a:pt x="10266934" y="6418834"/>
                  </a:lnTo>
                  <a:lnTo>
                    <a:pt x="10266934" y="12700"/>
                  </a:lnTo>
                  <a:lnTo>
                    <a:pt x="10279634" y="12700"/>
                  </a:lnTo>
                  <a:lnTo>
                    <a:pt x="1027963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1852112" y="2923674"/>
            <a:ext cx="3152274" cy="1564107"/>
            <a:chOff x="0" y="0"/>
            <a:chExt cx="4203032" cy="20854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03065" cy="2085467"/>
            </a:xfrm>
            <a:custGeom>
              <a:avLst/>
              <a:gdLst/>
              <a:ahLst/>
              <a:cxnLst/>
              <a:rect l="l" t="t" r="r" b="b"/>
              <a:pathLst>
                <a:path w="4203065" h="2085467">
                  <a:moveTo>
                    <a:pt x="0" y="2085467"/>
                  </a:moveTo>
                  <a:lnTo>
                    <a:pt x="2101469" y="0"/>
                  </a:lnTo>
                  <a:lnTo>
                    <a:pt x="4203065" y="2085467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2846292" y="2634917"/>
            <a:ext cx="1163913" cy="577515"/>
            <a:chOff x="0" y="0"/>
            <a:chExt cx="1551884" cy="7700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1940" cy="770001"/>
            </a:xfrm>
            <a:custGeom>
              <a:avLst/>
              <a:gdLst/>
              <a:ahLst/>
              <a:cxnLst/>
              <a:rect l="l" t="t" r="r" b="b"/>
              <a:pathLst>
                <a:path w="1551940" h="770001">
                  <a:moveTo>
                    <a:pt x="0" y="770001"/>
                  </a:moveTo>
                  <a:lnTo>
                    <a:pt x="775970" y="0"/>
                  </a:lnTo>
                  <a:lnTo>
                    <a:pt x="1551940" y="770001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139490" y="3438604"/>
            <a:ext cx="577518" cy="534245"/>
          </a:xfrm>
          <a:custGeom>
            <a:avLst/>
            <a:gdLst/>
            <a:ahLst/>
            <a:cxnLst/>
            <a:rect l="l" t="t" r="r" b="b"/>
            <a:pathLst>
              <a:path w="577518" h="534245">
                <a:moveTo>
                  <a:pt x="0" y="0"/>
                </a:moveTo>
                <a:lnTo>
                  <a:pt x="577518" y="0"/>
                </a:lnTo>
                <a:lnTo>
                  <a:pt x="577518" y="534245"/>
                </a:lnTo>
                <a:lnTo>
                  <a:pt x="0" y="53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39551" y="4639007"/>
            <a:ext cx="7232949" cy="999793"/>
            <a:chOff x="0" y="0"/>
            <a:chExt cx="9643932" cy="1333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43932" cy="1333058"/>
            </a:xfrm>
            <a:custGeom>
              <a:avLst/>
              <a:gdLst/>
              <a:ahLst/>
              <a:cxnLst/>
              <a:rect l="l" t="t" r="r" b="b"/>
              <a:pathLst>
                <a:path w="9643932" h="1333058">
                  <a:moveTo>
                    <a:pt x="0" y="0"/>
                  </a:moveTo>
                  <a:lnTo>
                    <a:pt x="9643932" y="0"/>
                  </a:lnTo>
                  <a:lnTo>
                    <a:pt x="9643932" y="1333058"/>
                  </a:lnTo>
                  <a:lnTo>
                    <a:pt x="0" y="1333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9643932" cy="14664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問題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1774" y="4639006"/>
            <a:ext cx="7232949" cy="1002805"/>
            <a:chOff x="0" y="0"/>
            <a:chExt cx="9643932" cy="13370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43932" cy="1337074"/>
            </a:xfrm>
            <a:custGeom>
              <a:avLst/>
              <a:gdLst/>
              <a:ahLst/>
              <a:cxnLst/>
              <a:rect l="l" t="t" r="r" b="b"/>
              <a:pathLst>
                <a:path w="9643932" h="1337074">
                  <a:moveTo>
                    <a:pt x="0" y="0"/>
                  </a:moveTo>
                  <a:lnTo>
                    <a:pt x="9643932" y="0"/>
                  </a:lnTo>
                  <a:lnTo>
                    <a:pt x="9643932" y="1337074"/>
                  </a:lnTo>
                  <a:lnTo>
                    <a:pt x="0" y="1337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643932" cy="14704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26" name="Freeform 26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挑戰二：資料庫兼容性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4706096" y="3359203"/>
            <a:ext cx="499862" cy="693050"/>
          </a:xfrm>
          <a:custGeom>
            <a:avLst/>
            <a:gdLst/>
            <a:ahLst/>
            <a:cxnLst/>
            <a:rect l="l" t="t" r="r" b="b"/>
            <a:pathLst>
              <a:path w="499862" h="693050">
                <a:moveTo>
                  <a:pt x="0" y="0"/>
                </a:moveTo>
                <a:lnTo>
                  <a:pt x="499862" y="0"/>
                </a:lnTo>
                <a:lnTo>
                  <a:pt x="499862" y="693049"/>
                </a:lnTo>
                <a:lnTo>
                  <a:pt x="0" y="69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339551" y="5524500"/>
            <a:ext cx="7232949" cy="18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本地開發使用SQLite (strftime函數)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生產環境使用PostgreSQL (不支持strftime)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日期格式化查詢失敗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11774" y="5523502"/>
            <a:ext cx="7232949" cy="252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將所有func.strftime替換為PostgreSQL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兼容的func.to_char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調整相應格式字串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確保數據趨勢查詢在所有環境正常運行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1550" y="2313300"/>
            <a:ext cx="7501890" cy="6921262"/>
          </a:xfrm>
          <a:custGeom>
            <a:avLst/>
            <a:gdLst/>
            <a:ahLst/>
            <a:cxnLst/>
            <a:rect l="l" t="t" r="r" b="b"/>
            <a:pathLst>
              <a:path w="7501890" h="6921262">
                <a:moveTo>
                  <a:pt x="0" y="0"/>
                </a:moveTo>
                <a:lnTo>
                  <a:pt x="7501890" y="0"/>
                </a:lnTo>
                <a:lnTo>
                  <a:pt x="7501890" y="6921262"/>
                </a:lnTo>
                <a:lnTo>
                  <a:pt x="0" y="692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795510" y="2313300"/>
            <a:ext cx="7501890" cy="6921262"/>
          </a:xfrm>
          <a:custGeom>
            <a:avLst/>
            <a:gdLst/>
            <a:ahLst/>
            <a:cxnLst/>
            <a:rect l="l" t="t" r="r" b="b"/>
            <a:pathLst>
              <a:path w="7501890" h="6921262">
                <a:moveTo>
                  <a:pt x="0" y="0"/>
                </a:moveTo>
                <a:lnTo>
                  <a:pt x="7501890" y="0"/>
                </a:lnTo>
                <a:lnTo>
                  <a:pt x="7501890" y="6921262"/>
                </a:lnTo>
                <a:lnTo>
                  <a:pt x="0" y="692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293710" y="2656666"/>
            <a:ext cx="2386934" cy="2386934"/>
            <a:chOff x="0" y="0"/>
            <a:chExt cx="3182578" cy="3182578"/>
          </a:xfrm>
        </p:grpSpPr>
        <p:sp>
          <p:nvSpPr>
            <p:cNvPr id="5" name="Freeform 5"/>
            <p:cNvSpPr/>
            <p:nvPr/>
          </p:nvSpPr>
          <p:spPr>
            <a:xfrm>
              <a:off x="15875" y="15875"/>
              <a:ext cx="3150870" cy="3150870"/>
            </a:xfrm>
            <a:custGeom>
              <a:avLst/>
              <a:gdLst/>
              <a:ahLst/>
              <a:cxnLst/>
              <a:rect l="l" t="t" r="r" b="b"/>
              <a:pathLst>
                <a:path w="3150870" h="3150870">
                  <a:moveTo>
                    <a:pt x="0" y="1575435"/>
                  </a:moveTo>
                  <a:cubicBezTo>
                    <a:pt x="0" y="705358"/>
                    <a:pt x="705358" y="0"/>
                    <a:pt x="1575435" y="0"/>
                  </a:cubicBezTo>
                  <a:cubicBezTo>
                    <a:pt x="2445512" y="0"/>
                    <a:pt x="3150870" y="705358"/>
                    <a:pt x="3150870" y="1575435"/>
                  </a:cubicBezTo>
                  <a:cubicBezTo>
                    <a:pt x="3150870" y="2445512"/>
                    <a:pt x="2445512" y="3150870"/>
                    <a:pt x="1575435" y="3150870"/>
                  </a:cubicBezTo>
                  <a:cubicBezTo>
                    <a:pt x="705358" y="3150870"/>
                    <a:pt x="0" y="2445512"/>
                    <a:pt x="0" y="1575435"/>
                  </a:cubicBezTo>
                  <a:close/>
                </a:path>
              </a:pathLst>
            </a:custGeom>
            <a:gradFill rotWithShape="1">
              <a:gsLst>
                <a:gs pos="67000">
                  <a:srgbClr val="D4F1E0">
                    <a:alpha val="0"/>
                  </a:srgbClr>
                </a:gs>
                <a:gs pos="100000">
                  <a:srgbClr val="D4F1E0">
                    <a:alpha val="61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3182620" cy="3182620"/>
            </a:xfrm>
            <a:custGeom>
              <a:avLst/>
              <a:gdLst/>
              <a:ahLst/>
              <a:cxnLst/>
              <a:rect l="l" t="t" r="r" b="b"/>
              <a:pathLst>
                <a:path w="3182620" h="3182620">
                  <a:moveTo>
                    <a:pt x="0" y="1591310"/>
                  </a:moveTo>
                  <a:cubicBezTo>
                    <a:pt x="0" y="712470"/>
                    <a:pt x="712470" y="0"/>
                    <a:pt x="1591310" y="0"/>
                  </a:cubicBezTo>
                  <a:lnTo>
                    <a:pt x="1591310" y="15875"/>
                  </a:lnTo>
                  <a:lnTo>
                    <a:pt x="1591310" y="0"/>
                  </a:lnTo>
                  <a:cubicBezTo>
                    <a:pt x="2470150" y="0"/>
                    <a:pt x="3182620" y="712470"/>
                    <a:pt x="3182620" y="1591310"/>
                  </a:cubicBezTo>
                  <a:cubicBezTo>
                    <a:pt x="3182620" y="2470150"/>
                    <a:pt x="2470150" y="3182620"/>
                    <a:pt x="1591310" y="3182620"/>
                  </a:cubicBezTo>
                  <a:lnTo>
                    <a:pt x="1591310" y="3166745"/>
                  </a:lnTo>
                  <a:lnTo>
                    <a:pt x="1591310" y="3182620"/>
                  </a:lnTo>
                  <a:cubicBezTo>
                    <a:pt x="712470" y="3182620"/>
                    <a:pt x="0" y="2470150"/>
                    <a:pt x="0" y="1591310"/>
                  </a:cubicBezTo>
                  <a:lnTo>
                    <a:pt x="15875" y="1591310"/>
                  </a:lnTo>
                  <a:lnTo>
                    <a:pt x="29210" y="1599819"/>
                  </a:lnTo>
                  <a:cubicBezTo>
                    <a:pt x="25400" y="1605788"/>
                    <a:pt x="18161" y="1608455"/>
                    <a:pt x="11430" y="1606550"/>
                  </a:cubicBezTo>
                  <a:cubicBezTo>
                    <a:pt x="4699" y="1604645"/>
                    <a:pt x="0" y="1598422"/>
                    <a:pt x="0" y="1591310"/>
                  </a:cubicBezTo>
                  <a:moveTo>
                    <a:pt x="31750" y="1591310"/>
                  </a:moveTo>
                  <a:lnTo>
                    <a:pt x="15875" y="1591310"/>
                  </a:lnTo>
                  <a:lnTo>
                    <a:pt x="2540" y="1582801"/>
                  </a:lnTo>
                  <a:cubicBezTo>
                    <a:pt x="6350" y="1576832"/>
                    <a:pt x="13589" y="1574165"/>
                    <a:pt x="20320" y="1576070"/>
                  </a:cubicBezTo>
                  <a:cubicBezTo>
                    <a:pt x="27051" y="1577975"/>
                    <a:pt x="31750" y="1584198"/>
                    <a:pt x="31750" y="1591310"/>
                  </a:cubicBezTo>
                  <a:cubicBezTo>
                    <a:pt x="31750" y="2452624"/>
                    <a:pt x="729996" y="3150870"/>
                    <a:pt x="1591310" y="3150870"/>
                  </a:cubicBezTo>
                  <a:cubicBezTo>
                    <a:pt x="2452624" y="3150870"/>
                    <a:pt x="3150870" y="2452624"/>
                    <a:pt x="3150870" y="1591310"/>
                  </a:cubicBezTo>
                  <a:lnTo>
                    <a:pt x="3166745" y="1591310"/>
                  </a:lnTo>
                  <a:lnTo>
                    <a:pt x="3150870" y="1591310"/>
                  </a:lnTo>
                  <a:cubicBezTo>
                    <a:pt x="3150870" y="729996"/>
                    <a:pt x="2452624" y="31750"/>
                    <a:pt x="1591310" y="31750"/>
                  </a:cubicBezTo>
                  <a:lnTo>
                    <a:pt x="1591310" y="15875"/>
                  </a:lnTo>
                  <a:lnTo>
                    <a:pt x="1591310" y="31750"/>
                  </a:lnTo>
                  <a:cubicBezTo>
                    <a:pt x="729996" y="31750"/>
                    <a:pt x="31750" y="729996"/>
                    <a:pt x="31750" y="1591310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69750" y="2656666"/>
            <a:ext cx="2386934" cy="2386934"/>
            <a:chOff x="0" y="0"/>
            <a:chExt cx="3182578" cy="3182578"/>
          </a:xfrm>
        </p:grpSpPr>
        <p:sp>
          <p:nvSpPr>
            <p:cNvPr id="8" name="Freeform 8"/>
            <p:cNvSpPr/>
            <p:nvPr/>
          </p:nvSpPr>
          <p:spPr>
            <a:xfrm>
              <a:off x="15875" y="15875"/>
              <a:ext cx="3150870" cy="3150870"/>
            </a:xfrm>
            <a:custGeom>
              <a:avLst/>
              <a:gdLst/>
              <a:ahLst/>
              <a:cxnLst/>
              <a:rect l="l" t="t" r="r" b="b"/>
              <a:pathLst>
                <a:path w="3150870" h="3150870">
                  <a:moveTo>
                    <a:pt x="0" y="1575435"/>
                  </a:moveTo>
                  <a:cubicBezTo>
                    <a:pt x="0" y="705358"/>
                    <a:pt x="705358" y="0"/>
                    <a:pt x="1575435" y="0"/>
                  </a:cubicBezTo>
                  <a:cubicBezTo>
                    <a:pt x="2445512" y="0"/>
                    <a:pt x="3150870" y="705358"/>
                    <a:pt x="3150870" y="1575435"/>
                  </a:cubicBezTo>
                  <a:cubicBezTo>
                    <a:pt x="3150870" y="2445512"/>
                    <a:pt x="2445512" y="3150870"/>
                    <a:pt x="1575435" y="3150870"/>
                  </a:cubicBezTo>
                  <a:cubicBezTo>
                    <a:pt x="705358" y="3150870"/>
                    <a:pt x="0" y="2445512"/>
                    <a:pt x="0" y="1575435"/>
                  </a:cubicBezTo>
                  <a:close/>
                </a:path>
              </a:pathLst>
            </a:custGeom>
            <a:gradFill rotWithShape="1">
              <a:gsLst>
                <a:gs pos="67000">
                  <a:srgbClr val="D4F1E0">
                    <a:alpha val="0"/>
                  </a:srgbClr>
                </a:gs>
                <a:gs pos="100000">
                  <a:srgbClr val="D4F1E0">
                    <a:alpha val="61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182620" cy="3182620"/>
            </a:xfrm>
            <a:custGeom>
              <a:avLst/>
              <a:gdLst/>
              <a:ahLst/>
              <a:cxnLst/>
              <a:rect l="l" t="t" r="r" b="b"/>
              <a:pathLst>
                <a:path w="3182620" h="3182620">
                  <a:moveTo>
                    <a:pt x="0" y="1591310"/>
                  </a:moveTo>
                  <a:cubicBezTo>
                    <a:pt x="0" y="712470"/>
                    <a:pt x="712470" y="0"/>
                    <a:pt x="1591310" y="0"/>
                  </a:cubicBezTo>
                  <a:lnTo>
                    <a:pt x="1591310" y="15875"/>
                  </a:lnTo>
                  <a:lnTo>
                    <a:pt x="1591310" y="0"/>
                  </a:lnTo>
                  <a:cubicBezTo>
                    <a:pt x="2470150" y="0"/>
                    <a:pt x="3182620" y="712470"/>
                    <a:pt x="3182620" y="1591310"/>
                  </a:cubicBezTo>
                  <a:cubicBezTo>
                    <a:pt x="3182620" y="2470150"/>
                    <a:pt x="2470150" y="3182620"/>
                    <a:pt x="1591310" y="3182620"/>
                  </a:cubicBezTo>
                  <a:lnTo>
                    <a:pt x="1591310" y="3166745"/>
                  </a:lnTo>
                  <a:lnTo>
                    <a:pt x="1591310" y="3182620"/>
                  </a:lnTo>
                  <a:cubicBezTo>
                    <a:pt x="712470" y="3182620"/>
                    <a:pt x="0" y="2470150"/>
                    <a:pt x="0" y="1591310"/>
                  </a:cubicBezTo>
                  <a:lnTo>
                    <a:pt x="15875" y="1591310"/>
                  </a:lnTo>
                  <a:lnTo>
                    <a:pt x="29210" y="1599819"/>
                  </a:lnTo>
                  <a:cubicBezTo>
                    <a:pt x="25400" y="1605788"/>
                    <a:pt x="18161" y="1608455"/>
                    <a:pt x="11430" y="1606550"/>
                  </a:cubicBezTo>
                  <a:cubicBezTo>
                    <a:pt x="4699" y="1604645"/>
                    <a:pt x="0" y="1598422"/>
                    <a:pt x="0" y="1591310"/>
                  </a:cubicBezTo>
                  <a:moveTo>
                    <a:pt x="31750" y="1591310"/>
                  </a:moveTo>
                  <a:lnTo>
                    <a:pt x="15875" y="1591310"/>
                  </a:lnTo>
                  <a:lnTo>
                    <a:pt x="2540" y="1582801"/>
                  </a:lnTo>
                  <a:cubicBezTo>
                    <a:pt x="6350" y="1576832"/>
                    <a:pt x="13589" y="1574165"/>
                    <a:pt x="20320" y="1576070"/>
                  </a:cubicBezTo>
                  <a:cubicBezTo>
                    <a:pt x="27051" y="1577975"/>
                    <a:pt x="31750" y="1584198"/>
                    <a:pt x="31750" y="1591310"/>
                  </a:cubicBezTo>
                  <a:cubicBezTo>
                    <a:pt x="31750" y="2452624"/>
                    <a:pt x="729996" y="3150870"/>
                    <a:pt x="1591310" y="3150870"/>
                  </a:cubicBezTo>
                  <a:cubicBezTo>
                    <a:pt x="2452624" y="3150870"/>
                    <a:pt x="3150870" y="2452624"/>
                    <a:pt x="3150870" y="1591310"/>
                  </a:cubicBezTo>
                  <a:lnTo>
                    <a:pt x="3166745" y="1591310"/>
                  </a:lnTo>
                  <a:lnTo>
                    <a:pt x="3150870" y="1591310"/>
                  </a:lnTo>
                  <a:cubicBezTo>
                    <a:pt x="3150870" y="729996"/>
                    <a:pt x="2452624" y="31750"/>
                    <a:pt x="1591310" y="31750"/>
                  </a:cubicBezTo>
                  <a:lnTo>
                    <a:pt x="1591310" y="15875"/>
                  </a:lnTo>
                  <a:lnTo>
                    <a:pt x="1591310" y="31750"/>
                  </a:lnTo>
                  <a:cubicBezTo>
                    <a:pt x="729996" y="31750"/>
                    <a:pt x="31750" y="729996"/>
                    <a:pt x="31750" y="1591310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9138" y="5043599"/>
            <a:ext cx="7014633" cy="1028944"/>
            <a:chOff x="0" y="0"/>
            <a:chExt cx="9352844" cy="13719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52844" cy="1371926"/>
            </a:xfrm>
            <a:custGeom>
              <a:avLst/>
              <a:gdLst/>
              <a:ahLst/>
              <a:cxnLst/>
              <a:rect l="l" t="t" r="r" b="b"/>
              <a:pathLst>
                <a:path w="9352844" h="1371926">
                  <a:moveTo>
                    <a:pt x="0" y="0"/>
                  </a:moveTo>
                  <a:lnTo>
                    <a:pt x="9352844" y="0"/>
                  </a:lnTo>
                  <a:lnTo>
                    <a:pt x="9352844" y="1371926"/>
                  </a:lnTo>
                  <a:lnTo>
                    <a:pt x="0" y="1371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9352844" cy="150527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5178" y="5043599"/>
            <a:ext cx="7014633" cy="1028944"/>
            <a:chOff x="0" y="0"/>
            <a:chExt cx="9352844" cy="13719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52844" cy="1371926"/>
            </a:xfrm>
            <a:custGeom>
              <a:avLst/>
              <a:gdLst/>
              <a:ahLst/>
              <a:cxnLst/>
              <a:rect l="l" t="t" r="r" b="b"/>
              <a:pathLst>
                <a:path w="9352844" h="1371926">
                  <a:moveTo>
                    <a:pt x="0" y="0"/>
                  </a:moveTo>
                  <a:lnTo>
                    <a:pt x="9352844" y="0"/>
                  </a:lnTo>
                  <a:lnTo>
                    <a:pt x="9352844" y="1371926"/>
                  </a:lnTo>
                  <a:lnTo>
                    <a:pt x="0" y="1371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9352844" cy="150527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問題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9" name="Freeform 19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挑戰三：複雜數據流與即時更新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4119256" y="3085194"/>
            <a:ext cx="1206690" cy="1529876"/>
          </a:xfrm>
          <a:custGeom>
            <a:avLst/>
            <a:gdLst/>
            <a:ahLst/>
            <a:cxnLst/>
            <a:rect l="l" t="t" r="r" b="b"/>
            <a:pathLst>
              <a:path w="1206690" h="1529876">
                <a:moveTo>
                  <a:pt x="0" y="0"/>
                </a:moveTo>
                <a:lnTo>
                  <a:pt x="1206690" y="0"/>
                </a:lnTo>
                <a:lnTo>
                  <a:pt x="1206690" y="1529877"/>
                </a:lnTo>
                <a:lnTo>
                  <a:pt x="0" y="152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2733812" y="3097710"/>
            <a:ext cx="1506729" cy="1504845"/>
          </a:xfrm>
          <a:custGeom>
            <a:avLst/>
            <a:gdLst/>
            <a:ahLst/>
            <a:cxnLst/>
            <a:rect l="l" t="t" r="r" b="b"/>
            <a:pathLst>
              <a:path w="1506729" h="1504845">
                <a:moveTo>
                  <a:pt x="0" y="0"/>
                </a:moveTo>
                <a:lnTo>
                  <a:pt x="1506729" y="0"/>
                </a:lnTo>
                <a:lnTo>
                  <a:pt x="1506729" y="1504845"/>
                </a:lnTo>
                <a:lnTo>
                  <a:pt x="0" y="150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024851" y="6016235"/>
            <a:ext cx="7010611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利用Pinia Store集中狀態管理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CRUD操作成功後精確觸發</a:t>
            </a:r>
          </a:p>
          <a:p>
            <a:pPr algn="ctr">
              <a:lnSpc>
                <a:spcPts val="4860"/>
              </a:lnSpc>
            </a:pPr>
            <a:r>
              <a:rPr lang="en-US" sz="2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fetchTransactions()和fetchSummary()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UI響應式即時反映最新數據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無需手動刷新頁面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5390" y="6016234"/>
            <a:ext cx="7014422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CRUD操作後儀表板與列表數據不同步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需要手動刷新頁面查看最新數據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影響用戶體驗與操作效率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3150" y="3022138"/>
            <a:ext cx="7309050" cy="5486495"/>
            <a:chOff x="0" y="0"/>
            <a:chExt cx="9745400" cy="7315326"/>
          </a:xfrm>
        </p:grpSpPr>
        <p:sp>
          <p:nvSpPr>
            <p:cNvPr id="3" name="Freeform 3"/>
            <p:cNvSpPr/>
            <p:nvPr/>
          </p:nvSpPr>
          <p:spPr>
            <a:xfrm>
              <a:off x="12700" y="19575"/>
              <a:ext cx="9719945" cy="7276080"/>
            </a:xfrm>
            <a:custGeom>
              <a:avLst/>
              <a:gdLst/>
              <a:ahLst/>
              <a:cxnLst/>
              <a:rect l="l" t="t" r="r" b="b"/>
              <a:pathLst>
                <a:path w="9719945" h="7276080">
                  <a:moveTo>
                    <a:pt x="0" y="0"/>
                  </a:moveTo>
                  <a:lnTo>
                    <a:pt x="9719945" y="0"/>
                  </a:lnTo>
                  <a:lnTo>
                    <a:pt x="9719945" y="7276080"/>
                  </a:lnTo>
                  <a:lnTo>
                    <a:pt x="0" y="7276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745345" cy="7315229"/>
            </a:xfrm>
            <a:custGeom>
              <a:avLst/>
              <a:gdLst/>
              <a:ahLst/>
              <a:cxnLst/>
              <a:rect l="l" t="t" r="r" b="b"/>
              <a:pathLst>
                <a:path w="9745345" h="7315229">
                  <a:moveTo>
                    <a:pt x="12700" y="0"/>
                  </a:moveTo>
                  <a:lnTo>
                    <a:pt x="9732645" y="0"/>
                  </a:lnTo>
                  <a:cubicBezTo>
                    <a:pt x="9739630" y="0"/>
                    <a:pt x="9745345" y="8809"/>
                    <a:pt x="9745345" y="19575"/>
                  </a:cubicBezTo>
                  <a:lnTo>
                    <a:pt x="9745345" y="7295655"/>
                  </a:lnTo>
                  <a:cubicBezTo>
                    <a:pt x="9745345" y="7306420"/>
                    <a:pt x="9739630" y="7315229"/>
                    <a:pt x="9732645" y="7315229"/>
                  </a:cubicBezTo>
                  <a:lnTo>
                    <a:pt x="12700" y="7315229"/>
                  </a:lnTo>
                  <a:cubicBezTo>
                    <a:pt x="5715" y="7315229"/>
                    <a:pt x="0" y="7306420"/>
                    <a:pt x="0" y="7295655"/>
                  </a:cubicBezTo>
                  <a:lnTo>
                    <a:pt x="0" y="19575"/>
                  </a:lnTo>
                  <a:cubicBezTo>
                    <a:pt x="0" y="8809"/>
                    <a:pt x="5715" y="0"/>
                    <a:pt x="12700" y="0"/>
                  </a:cubicBezTo>
                  <a:moveTo>
                    <a:pt x="12700" y="39149"/>
                  </a:moveTo>
                  <a:lnTo>
                    <a:pt x="12700" y="19575"/>
                  </a:lnTo>
                  <a:lnTo>
                    <a:pt x="25400" y="19575"/>
                  </a:lnTo>
                  <a:lnTo>
                    <a:pt x="25400" y="7295655"/>
                  </a:lnTo>
                  <a:lnTo>
                    <a:pt x="12700" y="7295655"/>
                  </a:lnTo>
                  <a:lnTo>
                    <a:pt x="12700" y="7276080"/>
                  </a:lnTo>
                  <a:lnTo>
                    <a:pt x="9732645" y="7276080"/>
                  </a:lnTo>
                  <a:lnTo>
                    <a:pt x="9732645" y="7295655"/>
                  </a:lnTo>
                  <a:lnTo>
                    <a:pt x="9719945" y="7295655"/>
                  </a:lnTo>
                  <a:lnTo>
                    <a:pt x="9719945" y="19575"/>
                  </a:lnTo>
                  <a:lnTo>
                    <a:pt x="9732645" y="19575"/>
                  </a:lnTo>
                  <a:lnTo>
                    <a:pt x="9732645" y="39149"/>
                  </a:lnTo>
                  <a:lnTo>
                    <a:pt x="12700" y="39149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94" y="3022138"/>
            <a:ext cx="7309050" cy="5486495"/>
            <a:chOff x="0" y="0"/>
            <a:chExt cx="9745400" cy="7315326"/>
          </a:xfrm>
        </p:grpSpPr>
        <p:sp>
          <p:nvSpPr>
            <p:cNvPr id="6" name="Freeform 6"/>
            <p:cNvSpPr/>
            <p:nvPr/>
          </p:nvSpPr>
          <p:spPr>
            <a:xfrm>
              <a:off x="12700" y="19575"/>
              <a:ext cx="9719945" cy="7276080"/>
            </a:xfrm>
            <a:custGeom>
              <a:avLst/>
              <a:gdLst/>
              <a:ahLst/>
              <a:cxnLst/>
              <a:rect l="l" t="t" r="r" b="b"/>
              <a:pathLst>
                <a:path w="9719945" h="7276080">
                  <a:moveTo>
                    <a:pt x="0" y="0"/>
                  </a:moveTo>
                  <a:lnTo>
                    <a:pt x="9719945" y="0"/>
                  </a:lnTo>
                  <a:lnTo>
                    <a:pt x="9719945" y="7276080"/>
                  </a:lnTo>
                  <a:lnTo>
                    <a:pt x="0" y="7276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9745345" cy="7315229"/>
            </a:xfrm>
            <a:custGeom>
              <a:avLst/>
              <a:gdLst/>
              <a:ahLst/>
              <a:cxnLst/>
              <a:rect l="l" t="t" r="r" b="b"/>
              <a:pathLst>
                <a:path w="9745345" h="7315229">
                  <a:moveTo>
                    <a:pt x="12700" y="0"/>
                  </a:moveTo>
                  <a:lnTo>
                    <a:pt x="9732645" y="0"/>
                  </a:lnTo>
                  <a:cubicBezTo>
                    <a:pt x="9739630" y="0"/>
                    <a:pt x="9745345" y="8809"/>
                    <a:pt x="9745345" y="19575"/>
                  </a:cubicBezTo>
                  <a:lnTo>
                    <a:pt x="9745345" y="7295655"/>
                  </a:lnTo>
                  <a:cubicBezTo>
                    <a:pt x="9745345" y="7306420"/>
                    <a:pt x="9739630" y="7315229"/>
                    <a:pt x="9732645" y="7315229"/>
                  </a:cubicBezTo>
                  <a:lnTo>
                    <a:pt x="12700" y="7315229"/>
                  </a:lnTo>
                  <a:cubicBezTo>
                    <a:pt x="5715" y="7315229"/>
                    <a:pt x="0" y="7306420"/>
                    <a:pt x="0" y="7295655"/>
                  </a:cubicBezTo>
                  <a:lnTo>
                    <a:pt x="0" y="19575"/>
                  </a:lnTo>
                  <a:cubicBezTo>
                    <a:pt x="0" y="8809"/>
                    <a:pt x="5715" y="0"/>
                    <a:pt x="12700" y="0"/>
                  </a:cubicBezTo>
                  <a:moveTo>
                    <a:pt x="12700" y="39149"/>
                  </a:moveTo>
                  <a:lnTo>
                    <a:pt x="12700" y="19575"/>
                  </a:lnTo>
                  <a:lnTo>
                    <a:pt x="25400" y="19575"/>
                  </a:lnTo>
                  <a:lnTo>
                    <a:pt x="25400" y="7295655"/>
                  </a:lnTo>
                  <a:lnTo>
                    <a:pt x="12700" y="7295655"/>
                  </a:lnTo>
                  <a:lnTo>
                    <a:pt x="12700" y="7276080"/>
                  </a:lnTo>
                  <a:lnTo>
                    <a:pt x="9732645" y="7276080"/>
                  </a:lnTo>
                  <a:lnTo>
                    <a:pt x="9732645" y="7295655"/>
                  </a:lnTo>
                  <a:lnTo>
                    <a:pt x="9719945" y="7295655"/>
                  </a:lnTo>
                  <a:lnTo>
                    <a:pt x="9719945" y="19575"/>
                  </a:lnTo>
                  <a:lnTo>
                    <a:pt x="9732645" y="19575"/>
                  </a:lnTo>
                  <a:lnTo>
                    <a:pt x="9732645" y="39149"/>
                  </a:lnTo>
                  <a:lnTo>
                    <a:pt x="12700" y="39149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9180" y="2581623"/>
            <a:ext cx="900081" cy="900081"/>
            <a:chOff x="0" y="0"/>
            <a:chExt cx="1200108" cy="12001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1200150" h="1200150">
                  <a:moveTo>
                    <a:pt x="0" y="0"/>
                  </a:moveTo>
                  <a:lnTo>
                    <a:pt x="1200150" y="0"/>
                  </a:lnTo>
                  <a:lnTo>
                    <a:pt x="1200150" y="1200150"/>
                  </a:lnTo>
                  <a:lnTo>
                    <a:pt x="0" y="120015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00108" cy="125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r>
                <a:rPr lang="en-US" sz="27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9261" y="3299790"/>
            <a:ext cx="6521764" cy="792023"/>
            <a:chOff x="0" y="0"/>
            <a:chExt cx="8695686" cy="1056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95686" cy="1056031"/>
            </a:xfrm>
            <a:custGeom>
              <a:avLst/>
              <a:gdLst/>
              <a:ahLst/>
              <a:cxnLst/>
              <a:rect l="l" t="t" r="r" b="b"/>
              <a:pathLst>
                <a:path w="8695686" h="1056031">
                  <a:moveTo>
                    <a:pt x="0" y="0"/>
                  </a:moveTo>
                  <a:lnTo>
                    <a:pt x="8695686" y="0"/>
                  </a:lnTo>
                  <a:lnTo>
                    <a:pt x="8695686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8695686" cy="118938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問題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04769" y="3299790"/>
            <a:ext cx="6038850" cy="792023"/>
            <a:chOff x="0" y="0"/>
            <a:chExt cx="8051800" cy="1056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51800" cy="1056031"/>
            </a:xfrm>
            <a:custGeom>
              <a:avLst/>
              <a:gdLst/>
              <a:ahLst/>
              <a:cxnLst/>
              <a:rect l="l" t="t" r="r" b="b"/>
              <a:pathLst>
                <a:path w="8051800" h="1056031">
                  <a:moveTo>
                    <a:pt x="0" y="0"/>
                  </a:moveTo>
                  <a:lnTo>
                    <a:pt x="8051800" y="0"/>
                  </a:lnTo>
                  <a:lnTo>
                    <a:pt x="8051800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8051800" cy="118938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47765" y="2581623"/>
            <a:ext cx="900081" cy="900081"/>
            <a:chOff x="0" y="0"/>
            <a:chExt cx="1200108" cy="12001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1200150" h="1200150">
                  <a:moveTo>
                    <a:pt x="0" y="0"/>
                  </a:moveTo>
                  <a:lnTo>
                    <a:pt x="1200150" y="0"/>
                  </a:lnTo>
                  <a:lnTo>
                    <a:pt x="1200150" y="1200150"/>
                  </a:lnTo>
                  <a:lnTo>
                    <a:pt x="0" y="120015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200108" cy="125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r>
                <a:rPr lang="en-US" sz="27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959261" y="3964510"/>
            <a:ext cx="184597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AutoShape 21"/>
          <p:cNvSpPr/>
          <p:nvPr/>
        </p:nvSpPr>
        <p:spPr>
          <a:xfrm>
            <a:off x="10004769" y="3964510"/>
            <a:ext cx="1895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572424" y="4396956"/>
            <a:ext cx="810000" cy="810000"/>
            <a:chOff x="0" y="0"/>
            <a:chExt cx="1080000" cy="108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0008" cy="1080008"/>
            </a:xfrm>
            <a:custGeom>
              <a:avLst/>
              <a:gdLst/>
              <a:ahLst/>
              <a:cxnLst/>
              <a:rect l="l" t="t" r="r" b="b"/>
              <a:pathLst>
                <a:path w="1080008" h="1080008">
                  <a:moveTo>
                    <a:pt x="0" y="540004"/>
                  </a:moveTo>
                  <a:cubicBezTo>
                    <a:pt x="0" y="241808"/>
                    <a:pt x="241808" y="0"/>
                    <a:pt x="540004" y="0"/>
                  </a:cubicBezTo>
                  <a:cubicBezTo>
                    <a:pt x="838200" y="0"/>
                    <a:pt x="1080008" y="241808"/>
                    <a:pt x="1080008" y="540004"/>
                  </a:cubicBezTo>
                  <a:cubicBezTo>
                    <a:pt x="1080008" y="838200"/>
                    <a:pt x="838200" y="1080008"/>
                    <a:pt x="540004" y="1080008"/>
                  </a:cubicBezTo>
                  <a:cubicBezTo>
                    <a:pt x="241808" y="1080008"/>
                    <a:pt x="0" y="838200"/>
                    <a:pt x="0" y="540004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7795666" y="4612956"/>
            <a:ext cx="363517" cy="378000"/>
          </a:xfrm>
          <a:custGeom>
            <a:avLst/>
            <a:gdLst/>
            <a:ahLst/>
            <a:cxnLst/>
            <a:rect l="l" t="t" r="r" b="b"/>
            <a:pathLst>
              <a:path w="363517" h="378000">
                <a:moveTo>
                  <a:pt x="0" y="0"/>
                </a:moveTo>
                <a:lnTo>
                  <a:pt x="363518" y="0"/>
                </a:lnTo>
                <a:lnTo>
                  <a:pt x="363518" y="378000"/>
                </a:lnTo>
                <a:lnTo>
                  <a:pt x="0" y="37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5543118" y="4396956"/>
            <a:ext cx="810000" cy="810000"/>
            <a:chOff x="0" y="0"/>
            <a:chExt cx="1080000" cy="108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0008" cy="1080008"/>
            </a:xfrm>
            <a:custGeom>
              <a:avLst/>
              <a:gdLst/>
              <a:ahLst/>
              <a:cxnLst/>
              <a:rect l="l" t="t" r="r" b="b"/>
              <a:pathLst>
                <a:path w="1080008" h="1080008">
                  <a:moveTo>
                    <a:pt x="0" y="540004"/>
                  </a:moveTo>
                  <a:cubicBezTo>
                    <a:pt x="0" y="241808"/>
                    <a:pt x="241808" y="0"/>
                    <a:pt x="540004" y="0"/>
                  </a:cubicBezTo>
                  <a:cubicBezTo>
                    <a:pt x="838200" y="0"/>
                    <a:pt x="1080008" y="241808"/>
                    <a:pt x="1080008" y="540004"/>
                  </a:cubicBezTo>
                  <a:cubicBezTo>
                    <a:pt x="1080008" y="838200"/>
                    <a:pt x="838200" y="1080008"/>
                    <a:pt x="540004" y="1080008"/>
                  </a:cubicBezTo>
                  <a:cubicBezTo>
                    <a:pt x="241808" y="1080008"/>
                    <a:pt x="0" y="838200"/>
                    <a:pt x="0" y="540004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759120" y="4636490"/>
            <a:ext cx="378000" cy="330933"/>
          </a:xfrm>
          <a:custGeom>
            <a:avLst/>
            <a:gdLst/>
            <a:ahLst/>
            <a:cxnLst/>
            <a:rect l="l" t="t" r="r" b="b"/>
            <a:pathLst>
              <a:path w="378000" h="330933">
                <a:moveTo>
                  <a:pt x="0" y="0"/>
                </a:moveTo>
                <a:lnTo>
                  <a:pt x="378000" y="0"/>
                </a:lnTo>
                <a:lnTo>
                  <a:pt x="378000" y="330932"/>
                </a:lnTo>
                <a:lnTo>
                  <a:pt x="0" y="33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31" name="Freeform 31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挑戰四：響應式設計的精細控制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6807702" y="6523119"/>
            <a:ext cx="1718322" cy="1726957"/>
          </a:xfrm>
          <a:custGeom>
            <a:avLst/>
            <a:gdLst/>
            <a:ahLst/>
            <a:cxnLst/>
            <a:rect l="l" t="t" r="r" b="b"/>
            <a:pathLst>
              <a:path w="1718322" h="1726957">
                <a:moveTo>
                  <a:pt x="0" y="0"/>
                </a:moveTo>
                <a:lnTo>
                  <a:pt x="1718322" y="0"/>
                </a:lnTo>
                <a:lnTo>
                  <a:pt x="1718322" y="1726956"/>
                </a:lnTo>
                <a:lnTo>
                  <a:pt x="0" y="1726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2062165" y="4152898"/>
            <a:ext cx="5304818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不同螢幕尺寸下元素佈局混亂</a:t>
            </a: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手機上按鈕過大、篩選器佔用過多空間</a:t>
            </a: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表格在小螢幕上難以閱讀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96209" y="4152898"/>
            <a:ext cx="4990625" cy="380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深入運用Tailwind CSS響應式斷點精細調整卡片大小與按鈕佈局</a:t>
            </a: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手機版採用緊湊易觸控設計</a:t>
            </a: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表格自動切換為卡片式列表PC版充分利用大螢幕空間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317" y="4411980"/>
            <a:ext cx="5657850" cy="1188720"/>
            <a:chOff x="0" y="0"/>
            <a:chExt cx="7543800" cy="1584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43800" cy="1584960"/>
            </a:xfrm>
            <a:custGeom>
              <a:avLst/>
              <a:gdLst/>
              <a:ahLst/>
              <a:cxnLst/>
              <a:rect l="l" t="t" r="r" b="b"/>
              <a:pathLst>
                <a:path w="7543800" h="1584960">
                  <a:moveTo>
                    <a:pt x="0" y="0"/>
                  </a:moveTo>
                  <a:lnTo>
                    <a:pt x="7543800" y="0"/>
                  </a:lnTo>
                  <a:lnTo>
                    <a:pt x="7543800" y="1584960"/>
                  </a:lnTo>
                  <a:lnTo>
                    <a:pt x="0" y="158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543800" cy="165163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224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問題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0525" y="4411980"/>
            <a:ext cx="4908197" cy="1188720"/>
            <a:chOff x="0" y="0"/>
            <a:chExt cx="6544263" cy="1584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4263" cy="1584960"/>
            </a:xfrm>
            <a:custGeom>
              <a:avLst/>
              <a:gdLst/>
              <a:ahLst/>
              <a:cxnLst/>
              <a:rect l="l" t="t" r="r" b="b"/>
              <a:pathLst>
                <a:path w="6544263" h="1584960">
                  <a:moveTo>
                    <a:pt x="0" y="0"/>
                  </a:moveTo>
                  <a:lnTo>
                    <a:pt x="6544263" y="0"/>
                  </a:lnTo>
                  <a:lnTo>
                    <a:pt x="6544263" y="1584960"/>
                  </a:lnTo>
                  <a:lnTo>
                    <a:pt x="0" y="158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544263" cy="165163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224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1" name="Freeform 11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挑戰五：群組業務邏輯的健壯性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488722" y="505093"/>
            <a:ext cx="4546740" cy="4114800"/>
          </a:xfrm>
          <a:custGeom>
            <a:avLst/>
            <a:gdLst/>
            <a:ahLst/>
            <a:cxnLst/>
            <a:rect l="l" t="t" r="r" b="b"/>
            <a:pathLst>
              <a:path w="4546740" h="4114800">
                <a:moveTo>
                  <a:pt x="0" y="0"/>
                </a:moveTo>
                <a:lnTo>
                  <a:pt x="4546740" y="0"/>
                </a:lnTo>
                <a:lnTo>
                  <a:pt x="4546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679317" y="5661442"/>
            <a:ext cx="5662614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群組邀請重複性處理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管理員權限轉移複雜規則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唯一管理員保護機制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資料庫唯一約束衝突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80525" y="5661441"/>
            <a:ext cx="4901834" cy="316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後端實作嚴格業務邏輯驗證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智能處理重複邀請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前端提供精準錯誤提示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非阻斷式通知替代全頁錯誤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提升用戶體驗與系統穩定性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422908" cy="4342800"/>
          </a:xfrm>
          <a:custGeom>
            <a:avLst/>
            <a:gdLst/>
            <a:ahLst/>
            <a:cxnLst/>
            <a:rect l="l" t="t" r="r" b="b"/>
            <a:pathLst>
              <a:path w="5422908" h="4342800">
                <a:moveTo>
                  <a:pt x="0" y="0"/>
                </a:moveTo>
                <a:lnTo>
                  <a:pt x="5422908" y="0"/>
                </a:lnTo>
                <a:lnTo>
                  <a:pt x="5422908" y="4342800"/>
                </a:lnTo>
                <a:lnTo>
                  <a:pt x="0" y="4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52267" y="4502575"/>
            <a:ext cx="13583466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2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第五部分：總結與展望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4248" y="2233238"/>
            <a:ext cx="2219506" cy="2219506"/>
            <a:chOff x="0" y="0"/>
            <a:chExt cx="2959342" cy="295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354" cy="2959354"/>
            </a:xfrm>
            <a:custGeom>
              <a:avLst/>
              <a:gdLst/>
              <a:ahLst/>
              <a:cxnLst/>
              <a:rect l="l" t="t" r="r" b="b"/>
              <a:pathLst>
                <a:path w="2959354" h="2959354">
                  <a:moveTo>
                    <a:pt x="0" y="1479677"/>
                  </a:moveTo>
                  <a:cubicBezTo>
                    <a:pt x="0" y="662432"/>
                    <a:pt x="662432" y="0"/>
                    <a:pt x="1479677" y="0"/>
                  </a:cubicBezTo>
                  <a:cubicBezTo>
                    <a:pt x="2296922" y="0"/>
                    <a:pt x="2959354" y="662432"/>
                    <a:pt x="2959354" y="1479677"/>
                  </a:cubicBezTo>
                  <a:cubicBezTo>
                    <a:pt x="2959354" y="2296922"/>
                    <a:pt x="2296922" y="2959354"/>
                    <a:pt x="1479677" y="2959354"/>
                  </a:cubicBezTo>
                  <a:cubicBezTo>
                    <a:pt x="662432" y="2959354"/>
                    <a:pt x="0" y="2296922"/>
                    <a:pt x="0" y="1479677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8" y="0"/>
            <a:ext cx="7596792" cy="4840416"/>
            <a:chOff x="0" y="0"/>
            <a:chExt cx="10129056" cy="6453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9012" cy="6454013"/>
            </a:xfrm>
            <a:custGeom>
              <a:avLst/>
              <a:gdLst/>
              <a:ahLst/>
              <a:cxnLst/>
              <a:rect l="l" t="t" r="r" b="b"/>
              <a:pathLst>
                <a:path w="10129012" h="6454013">
                  <a:moveTo>
                    <a:pt x="10129012" y="0"/>
                  </a:moveTo>
                  <a:lnTo>
                    <a:pt x="0" y="0"/>
                  </a:lnTo>
                  <a:lnTo>
                    <a:pt x="11938" y="78105"/>
                  </a:lnTo>
                  <a:cubicBezTo>
                    <a:pt x="389636" y="922528"/>
                    <a:pt x="3960114" y="727329"/>
                    <a:pt x="5492242" y="1721739"/>
                  </a:cubicBezTo>
                  <a:cubicBezTo>
                    <a:pt x="7024370" y="2716149"/>
                    <a:pt x="8428355" y="5862193"/>
                    <a:pt x="9920986" y="6405499"/>
                  </a:cubicBezTo>
                  <a:lnTo>
                    <a:pt x="10129012" y="6454013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80801" y="5487"/>
            <a:ext cx="6807196" cy="4337313"/>
            <a:chOff x="0" y="0"/>
            <a:chExt cx="9076262" cy="5783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76309" cy="5783072"/>
            </a:xfrm>
            <a:custGeom>
              <a:avLst/>
              <a:gdLst/>
              <a:ahLst/>
              <a:cxnLst/>
              <a:rect l="l" t="t" r="r" b="b"/>
              <a:pathLst>
                <a:path w="9076309" h="5783072">
                  <a:moveTo>
                    <a:pt x="9076309" y="0"/>
                  </a:moveTo>
                  <a:lnTo>
                    <a:pt x="0" y="0"/>
                  </a:lnTo>
                  <a:lnTo>
                    <a:pt x="10668" y="69977"/>
                  </a:lnTo>
                  <a:cubicBezTo>
                    <a:pt x="349123" y="826643"/>
                    <a:pt x="3548507" y="651637"/>
                    <a:pt x="4921377" y="1542796"/>
                  </a:cubicBezTo>
                  <a:cubicBezTo>
                    <a:pt x="6294247" y="2433955"/>
                    <a:pt x="7552309" y="5252847"/>
                    <a:pt x="8889873" y="5739638"/>
                  </a:cubicBezTo>
                  <a:lnTo>
                    <a:pt x="9076309" y="5783072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150" y="6309992"/>
            <a:ext cx="6038834" cy="3988548"/>
            <a:chOff x="0" y="0"/>
            <a:chExt cx="8051778" cy="5318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51800" cy="5318125"/>
            </a:xfrm>
            <a:custGeom>
              <a:avLst/>
              <a:gdLst/>
              <a:ahLst/>
              <a:cxnLst/>
              <a:rect l="l" t="t" r="r" b="b"/>
              <a:pathLst>
                <a:path w="8051800" h="5318125">
                  <a:moveTo>
                    <a:pt x="0" y="5318125"/>
                  </a:moveTo>
                  <a:lnTo>
                    <a:pt x="8051800" y="5318125"/>
                  </a:lnTo>
                  <a:lnTo>
                    <a:pt x="8042275" y="5253736"/>
                  </a:lnTo>
                  <a:cubicBezTo>
                    <a:pt x="7742047" y="4557903"/>
                    <a:pt x="4903724" y="4718812"/>
                    <a:pt x="3685794" y="3899408"/>
                  </a:cubicBezTo>
                  <a:cubicBezTo>
                    <a:pt x="2467864" y="3080004"/>
                    <a:pt x="1351915" y="487553"/>
                    <a:pt x="165354" y="398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148" y="7410287"/>
            <a:ext cx="4366095" cy="2883732"/>
            <a:chOff x="0" y="0"/>
            <a:chExt cx="5821460" cy="3844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1426" cy="3844925"/>
            </a:xfrm>
            <a:custGeom>
              <a:avLst/>
              <a:gdLst/>
              <a:ahLst/>
              <a:cxnLst/>
              <a:rect l="l" t="t" r="r" b="b"/>
              <a:pathLst>
                <a:path w="5821426" h="3844925">
                  <a:moveTo>
                    <a:pt x="0" y="3844925"/>
                  </a:moveTo>
                  <a:lnTo>
                    <a:pt x="5821426" y="3844925"/>
                  </a:lnTo>
                  <a:lnTo>
                    <a:pt x="5814568" y="3798443"/>
                  </a:lnTo>
                  <a:cubicBezTo>
                    <a:pt x="5597525" y="3295396"/>
                    <a:pt x="3545459" y="3411728"/>
                    <a:pt x="2664841" y="2819273"/>
                  </a:cubicBezTo>
                  <a:cubicBezTo>
                    <a:pt x="1784223" y="2226818"/>
                    <a:pt x="977392" y="352552"/>
                    <a:pt x="119507" y="28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3413922" cy="2220686"/>
            <a:chOff x="0" y="0"/>
            <a:chExt cx="4551896" cy="29609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51934" cy="2960878"/>
            </a:xfrm>
            <a:custGeom>
              <a:avLst/>
              <a:gdLst/>
              <a:ahLst/>
              <a:cxnLst/>
              <a:rect l="l" t="t" r="r" b="b"/>
              <a:pathLst>
                <a:path w="4551934" h="2960878">
                  <a:moveTo>
                    <a:pt x="0" y="0"/>
                  </a:moveTo>
                  <a:lnTo>
                    <a:pt x="4551934" y="0"/>
                  </a:lnTo>
                  <a:lnTo>
                    <a:pt x="4546600" y="35814"/>
                  </a:lnTo>
                  <a:cubicBezTo>
                    <a:pt x="4376801" y="423291"/>
                    <a:pt x="2772283" y="333629"/>
                    <a:pt x="2083689" y="789940"/>
                  </a:cubicBezTo>
                  <a:cubicBezTo>
                    <a:pt x="1395095" y="1246251"/>
                    <a:pt x="764286" y="2689479"/>
                    <a:pt x="93472" y="2938653"/>
                  </a:cubicBezTo>
                  <a:lnTo>
                    <a:pt x="0" y="2960878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37039" y="-707985"/>
            <a:ext cx="3490942" cy="4942707"/>
            <a:chOff x="0" y="-1311648"/>
            <a:chExt cx="4654589" cy="6590276"/>
          </a:xfrm>
        </p:grpSpPr>
        <p:sp>
          <p:nvSpPr>
            <p:cNvPr id="19" name="Freeform 19"/>
            <p:cNvSpPr/>
            <p:nvPr/>
          </p:nvSpPr>
          <p:spPr>
            <a:xfrm>
              <a:off x="102693" y="-1311648"/>
              <a:ext cx="4551896" cy="5278628"/>
            </a:xfrm>
            <a:custGeom>
              <a:avLst/>
              <a:gdLst/>
              <a:ahLst/>
              <a:cxnLst/>
              <a:rect l="l" t="t" r="r" b="b"/>
              <a:pathLst>
                <a:path w="4551896" h="5278628">
                  <a:moveTo>
                    <a:pt x="0" y="0"/>
                  </a:moveTo>
                  <a:lnTo>
                    <a:pt x="4551896" y="0"/>
                  </a:lnTo>
                  <a:lnTo>
                    <a:pt x="4551896" y="5278628"/>
                  </a:lnTo>
                  <a:lnTo>
                    <a:pt x="0" y="527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4551896" cy="539292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3464"/>
                </a:lnSpc>
              </a:pPr>
              <a:r>
                <a:rPr lang="en-US" sz="10200" b="1" dirty="0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73942" y="7783824"/>
            <a:ext cx="786078" cy="786078"/>
            <a:chOff x="0" y="0"/>
            <a:chExt cx="1048104" cy="1048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674675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7661662" y="7783824"/>
            <a:ext cx="786078" cy="786078"/>
            <a:chOff x="0" y="0"/>
            <a:chExt cx="1048104" cy="10481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783447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6" y="0"/>
                </a:lnTo>
                <a:lnTo>
                  <a:pt x="440456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8749383" y="7783824"/>
            <a:ext cx="786078" cy="786078"/>
            <a:chOff x="0" y="0"/>
            <a:chExt cx="1048104" cy="10481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8922195" y="7956636"/>
            <a:ext cx="440456" cy="440455"/>
          </a:xfrm>
          <a:custGeom>
            <a:avLst/>
            <a:gdLst/>
            <a:ahLst/>
            <a:cxnLst/>
            <a:rect l="l" t="t" r="r" b="b"/>
            <a:pathLst>
              <a:path w="440456" h="440455">
                <a:moveTo>
                  <a:pt x="0" y="0"/>
                </a:moveTo>
                <a:lnTo>
                  <a:pt x="440456" y="0"/>
                </a:lnTo>
                <a:lnTo>
                  <a:pt x="440456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9837103" y="7762775"/>
            <a:ext cx="786078" cy="786078"/>
            <a:chOff x="0" y="0"/>
            <a:chExt cx="1048104" cy="10481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67487" y="7925005"/>
            <a:ext cx="325311" cy="451037"/>
          </a:xfrm>
          <a:custGeom>
            <a:avLst/>
            <a:gdLst/>
            <a:ahLst/>
            <a:cxnLst/>
            <a:rect l="l" t="t" r="r" b="b"/>
            <a:pathLst>
              <a:path w="325311" h="451037">
                <a:moveTo>
                  <a:pt x="0" y="0"/>
                </a:moveTo>
                <a:lnTo>
                  <a:pt x="325311" y="0"/>
                </a:lnTo>
                <a:lnTo>
                  <a:pt x="325311" y="451038"/>
                </a:lnTo>
                <a:lnTo>
                  <a:pt x="0" y="45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1565608" y="6938731"/>
            <a:ext cx="665429" cy="674707"/>
          </a:xfrm>
          <a:custGeom>
            <a:avLst/>
            <a:gdLst/>
            <a:ahLst/>
            <a:cxnLst/>
            <a:rect l="l" t="t" r="r" b="b"/>
            <a:pathLst>
              <a:path w="665429" h="674707">
                <a:moveTo>
                  <a:pt x="0" y="0"/>
                </a:moveTo>
                <a:lnTo>
                  <a:pt x="665429" y="0"/>
                </a:lnTo>
                <a:lnTo>
                  <a:pt x="665429" y="674707"/>
                </a:lnTo>
                <a:lnTo>
                  <a:pt x="0" y="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927981" y="7518188"/>
            <a:ext cx="786078" cy="786078"/>
            <a:chOff x="0" y="0"/>
            <a:chExt cx="1048104" cy="10481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076433" y="7666639"/>
            <a:ext cx="489175" cy="489175"/>
          </a:xfrm>
          <a:custGeom>
            <a:avLst/>
            <a:gdLst/>
            <a:ahLst/>
            <a:cxnLst/>
            <a:rect l="l" t="t" r="r" b="b"/>
            <a:pathLst>
              <a:path w="489175" h="489175">
                <a:moveTo>
                  <a:pt x="0" y="0"/>
                </a:moveTo>
                <a:lnTo>
                  <a:pt x="489175" y="0"/>
                </a:lnTo>
                <a:lnTo>
                  <a:pt x="489175" y="489175"/>
                </a:lnTo>
                <a:lnTo>
                  <a:pt x="0" y="4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1393" y="2169577"/>
            <a:ext cx="6606482" cy="756000"/>
            <a:chOff x="0" y="0"/>
            <a:chExt cx="8808642" cy="100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8593" cy="1007999"/>
            </a:xfrm>
            <a:custGeom>
              <a:avLst/>
              <a:gdLst/>
              <a:ahLst/>
              <a:cxnLst/>
              <a:rect l="l" t="t" r="r" b="b"/>
              <a:pathLst>
                <a:path w="8808593" h="1007999">
                  <a:moveTo>
                    <a:pt x="0" y="0"/>
                  </a:moveTo>
                  <a:lnTo>
                    <a:pt x="8808593" y="0"/>
                  </a:lnTo>
                  <a:lnTo>
                    <a:pt x="8808593" y="1007999"/>
                  </a:lnTo>
                  <a:lnTo>
                    <a:pt x="0" y="1007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27874" y="2169577"/>
            <a:ext cx="972000" cy="756000"/>
            <a:chOff x="0" y="0"/>
            <a:chExt cx="1296000" cy="100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6035" cy="1007999"/>
            </a:xfrm>
            <a:custGeom>
              <a:avLst/>
              <a:gdLst/>
              <a:ahLst/>
              <a:cxnLst/>
              <a:rect l="l" t="t" r="r" b="b"/>
              <a:pathLst>
                <a:path w="1296035" h="1007999">
                  <a:moveTo>
                    <a:pt x="0" y="0"/>
                  </a:moveTo>
                  <a:lnTo>
                    <a:pt x="1296035" y="0"/>
                  </a:lnTo>
                  <a:lnTo>
                    <a:pt x="1296035" y="1007999"/>
                  </a:lnTo>
                  <a:lnTo>
                    <a:pt x="0" y="1007999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53644" y="2169577"/>
            <a:ext cx="6606482" cy="756000"/>
            <a:chOff x="0" y="0"/>
            <a:chExt cx="8808642" cy="1008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08593" cy="1007999"/>
            </a:xfrm>
            <a:custGeom>
              <a:avLst/>
              <a:gdLst/>
              <a:ahLst/>
              <a:cxnLst/>
              <a:rect l="l" t="t" r="r" b="b"/>
              <a:pathLst>
                <a:path w="8808593" h="1007999">
                  <a:moveTo>
                    <a:pt x="0" y="0"/>
                  </a:moveTo>
                  <a:lnTo>
                    <a:pt x="8808593" y="0"/>
                  </a:lnTo>
                  <a:lnTo>
                    <a:pt x="8808593" y="1007999"/>
                  </a:lnTo>
                  <a:lnTo>
                    <a:pt x="0" y="1007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6" y="2169577"/>
            <a:ext cx="972000" cy="756000"/>
            <a:chOff x="0" y="0"/>
            <a:chExt cx="1296000" cy="1008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6035" cy="1007999"/>
            </a:xfrm>
            <a:custGeom>
              <a:avLst/>
              <a:gdLst/>
              <a:ahLst/>
              <a:cxnLst/>
              <a:rect l="l" t="t" r="r" b="b"/>
              <a:pathLst>
                <a:path w="1296035" h="1007999">
                  <a:moveTo>
                    <a:pt x="0" y="0"/>
                  </a:moveTo>
                  <a:lnTo>
                    <a:pt x="1296035" y="0"/>
                  </a:lnTo>
                  <a:lnTo>
                    <a:pt x="1296035" y="1007999"/>
                  </a:lnTo>
                  <a:lnTo>
                    <a:pt x="0" y="1007999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0126" y="2996678"/>
            <a:ext cx="7020000" cy="358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功能完整、技術紮實的記帳應用</a:t>
            </a:r>
          </a:p>
          <a:p>
            <a:pPr algn="l">
              <a:lnSpc>
                <a:spcPts val="5759"/>
              </a:lnSpc>
            </a:pPr>
            <a:endParaRPr lang="en-US" sz="3199" b="1">
              <a:solidFill>
                <a:srgbClr val="26262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優秀的用戶體驗與響應式設計</a:t>
            </a:r>
          </a:p>
          <a:p>
            <a:pPr algn="l">
              <a:lnSpc>
                <a:spcPts val="5759"/>
              </a:lnSpc>
            </a:pPr>
            <a:endParaRPr lang="en-US" sz="3199" b="1">
              <a:solidFill>
                <a:srgbClr val="26262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安全可靠的數據管理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86885" y="2169577"/>
            <a:ext cx="5940000" cy="792023"/>
            <a:chOff x="0" y="0"/>
            <a:chExt cx="7920000" cy="1056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20000" cy="1056031"/>
            </a:xfrm>
            <a:custGeom>
              <a:avLst/>
              <a:gdLst/>
              <a:ahLst/>
              <a:cxnLst/>
              <a:rect l="l" t="t" r="r" b="b"/>
              <a:pathLst>
                <a:path w="7920000" h="1056031">
                  <a:moveTo>
                    <a:pt x="0" y="0"/>
                  </a:moveTo>
                  <a:lnTo>
                    <a:pt x="7920000" y="0"/>
                  </a:lnTo>
                  <a:lnTo>
                    <a:pt x="7920000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7920000" cy="11893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成果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1126" y="2221698"/>
            <a:ext cx="810000" cy="739902"/>
            <a:chOff x="0" y="0"/>
            <a:chExt cx="1080000" cy="986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0000" cy="986536"/>
            </a:xfrm>
            <a:custGeom>
              <a:avLst/>
              <a:gdLst/>
              <a:ahLst/>
              <a:cxnLst/>
              <a:rect l="l" t="t" r="r" b="b"/>
              <a:pathLst>
                <a:path w="1080000" h="986536">
                  <a:moveTo>
                    <a:pt x="0" y="0"/>
                  </a:moveTo>
                  <a:lnTo>
                    <a:pt x="1080000" y="0"/>
                  </a:lnTo>
                  <a:lnTo>
                    <a:pt x="1080000" y="986536"/>
                  </a:lnTo>
                  <a:lnTo>
                    <a:pt x="0" y="986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80000" cy="10436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16926" y="2996678"/>
            <a:ext cx="7020000" cy="503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提升用戶財務管理效率</a:t>
            </a:r>
          </a:p>
          <a:p>
            <a:pPr algn="l">
              <a:lnSpc>
                <a:spcPts val="5759"/>
              </a:lnSpc>
            </a:pPr>
            <a:endParaRPr lang="en-US" sz="3199" b="1">
              <a:solidFill>
                <a:srgbClr val="26262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增強數據洞察能力</a:t>
            </a:r>
          </a:p>
          <a:p>
            <a:pPr algn="l">
              <a:lnSpc>
                <a:spcPts val="5759"/>
              </a:lnSpc>
            </a:pPr>
            <a:endParaRPr lang="en-US" sz="3199" b="1">
              <a:solidFill>
                <a:srgbClr val="26262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展示全棧開發能力</a:t>
            </a:r>
          </a:p>
          <a:p>
            <a:pPr algn="l">
              <a:lnSpc>
                <a:spcPts val="5759"/>
              </a:lnSpc>
            </a:pPr>
            <a:endParaRPr lang="en-US" sz="3199" b="1">
              <a:solidFill>
                <a:srgbClr val="26262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759"/>
              </a:lnSpc>
            </a:pPr>
            <a:r>
              <a:rPr lang="en-US" sz="31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證明解決複雜技術問題的能力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014634" y="2169577"/>
            <a:ext cx="5940000" cy="792023"/>
            <a:chOff x="0" y="0"/>
            <a:chExt cx="7920000" cy="10560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20000" cy="1056031"/>
            </a:xfrm>
            <a:custGeom>
              <a:avLst/>
              <a:gdLst/>
              <a:ahLst/>
              <a:cxnLst/>
              <a:rect l="l" t="t" r="r" b="b"/>
              <a:pathLst>
                <a:path w="7920000" h="1056031">
                  <a:moveTo>
                    <a:pt x="0" y="0"/>
                  </a:moveTo>
                  <a:lnTo>
                    <a:pt x="7920000" y="0"/>
                  </a:lnTo>
                  <a:lnTo>
                    <a:pt x="7920000" y="1056031"/>
                  </a:lnTo>
                  <a:lnTo>
                    <a:pt x="0" y="105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33350"/>
              <a:ext cx="7920000" cy="11893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2"/>
                </a:lnSpc>
              </a:pPr>
              <a:r>
                <a:rPr lang="en-US" sz="3200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價值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8874" y="2221698"/>
            <a:ext cx="810000" cy="739902"/>
            <a:chOff x="0" y="0"/>
            <a:chExt cx="1080000" cy="9865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0000" cy="986536"/>
            </a:xfrm>
            <a:custGeom>
              <a:avLst/>
              <a:gdLst/>
              <a:ahLst/>
              <a:cxnLst/>
              <a:rect l="l" t="t" r="r" b="b"/>
              <a:pathLst>
                <a:path w="1080000" h="986536">
                  <a:moveTo>
                    <a:pt x="0" y="0"/>
                  </a:moveTo>
                  <a:lnTo>
                    <a:pt x="1080000" y="0"/>
                  </a:lnTo>
                  <a:lnTo>
                    <a:pt x="1080000" y="986536"/>
                  </a:lnTo>
                  <a:lnTo>
                    <a:pt x="0" y="986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080000" cy="10436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27" name="Freeform 27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專案成果與價值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2250" y="2468775"/>
            <a:ext cx="4987050" cy="5959050"/>
            <a:chOff x="0" y="0"/>
            <a:chExt cx="6649400" cy="79454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623939" cy="7919974"/>
            </a:xfrm>
            <a:custGeom>
              <a:avLst/>
              <a:gdLst/>
              <a:ahLst/>
              <a:cxnLst/>
              <a:rect l="l" t="t" r="r" b="b"/>
              <a:pathLst>
                <a:path w="6623939" h="7919974">
                  <a:moveTo>
                    <a:pt x="0" y="0"/>
                  </a:moveTo>
                  <a:lnTo>
                    <a:pt x="5462016" y="0"/>
                  </a:lnTo>
                  <a:cubicBezTo>
                    <a:pt x="6103747" y="0"/>
                    <a:pt x="6623939" y="520573"/>
                    <a:pt x="6623939" y="1162685"/>
                  </a:cubicBezTo>
                  <a:lnTo>
                    <a:pt x="6623939" y="7919974"/>
                  </a:lnTo>
                  <a:lnTo>
                    <a:pt x="0" y="7919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649339" cy="7945374"/>
            </a:xfrm>
            <a:custGeom>
              <a:avLst/>
              <a:gdLst/>
              <a:ahLst/>
              <a:cxnLst/>
              <a:rect l="l" t="t" r="r" b="b"/>
              <a:pathLst>
                <a:path w="6649339" h="7945374">
                  <a:moveTo>
                    <a:pt x="12700" y="0"/>
                  </a:moveTo>
                  <a:lnTo>
                    <a:pt x="5474716" y="0"/>
                  </a:lnTo>
                  <a:lnTo>
                    <a:pt x="5474716" y="12700"/>
                  </a:lnTo>
                  <a:lnTo>
                    <a:pt x="5474716" y="0"/>
                  </a:lnTo>
                  <a:cubicBezTo>
                    <a:pt x="6123432" y="0"/>
                    <a:pt x="6649339" y="526288"/>
                    <a:pt x="6649339" y="1175385"/>
                  </a:cubicBezTo>
                  <a:lnTo>
                    <a:pt x="6636639" y="1175385"/>
                  </a:lnTo>
                  <a:lnTo>
                    <a:pt x="6649339" y="1175385"/>
                  </a:lnTo>
                  <a:lnTo>
                    <a:pt x="6649339" y="7932674"/>
                  </a:lnTo>
                  <a:cubicBezTo>
                    <a:pt x="6649339" y="7939659"/>
                    <a:pt x="6643624" y="7945374"/>
                    <a:pt x="6636639" y="7945374"/>
                  </a:cubicBezTo>
                  <a:lnTo>
                    <a:pt x="12700" y="7945374"/>
                  </a:lnTo>
                  <a:cubicBezTo>
                    <a:pt x="5715" y="7945374"/>
                    <a:pt x="0" y="7939659"/>
                    <a:pt x="0" y="793267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932674"/>
                  </a:lnTo>
                  <a:lnTo>
                    <a:pt x="12700" y="7932674"/>
                  </a:lnTo>
                  <a:lnTo>
                    <a:pt x="12700" y="7919974"/>
                  </a:lnTo>
                  <a:lnTo>
                    <a:pt x="6636639" y="7919974"/>
                  </a:lnTo>
                  <a:lnTo>
                    <a:pt x="6636639" y="7932674"/>
                  </a:lnTo>
                  <a:lnTo>
                    <a:pt x="6623939" y="7932674"/>
                  </a:lnTo>
                  <a:lnTo>
                    <a:pt x="6623939" y="1175385"/>
                  </a:lnTo>
                  <a:cubicBezTo>
                    <a:pt x="6623939" y="540258"/>
                    <a:pt x="6109462" y="25400"/>
                    <a:pt x="5474716" y="25400"/>
                  </a:cubicBezTo>
                  <a:lnTo>
                    <a:pt x="12700" y="25400"/>
                  </a:lnTo>
                  <a:close/>
                </a:path>
              </a:pathLst>
            </a:custGeom>
            <a:solidFill>
              <a:srgbClr val="A9960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1775" y="2478300"/>
            <a:ext cx="972000" cy="972000"/>
            <a:chOff x="0" y="0"/>
            <a:chExt cx="1296000" cy="129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6035" cy="1296035"/>
            </a:xfrm>
            <a:custGeom>
              <a:avLst/>
              <a:gdLst/>
              <a:ahLst/>
              <a:cxnLst/>
              <a:rect l="l" t="t" r="r" b="b"/>
              <a:pathLst>
                <a:path w="1296035" h="1296035">
                  <a:moveTo>
                    <a:pt x="0" y="1296035"/>
                  </a:moveTo>
                  <a:cubicBezTo>
                    <a:pt x="715772" y="1296035"/>
                    <a:pt x="1296035" y="715772"/>
                    <a:pt x="12960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960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1075" y="2468775"/>
            <a:ext cx="9820509" cy="5959050"/>
            <a:chOff x="0" y="0"/>
            <a:chExt cx="13094012" cy="7945400"/>
          </a:xfrm>
        </p:grpSpPr>
        <p:sp>
          <p:nvSpPr>
            <p:cNvPr id="8" name="Freeform 8"/>
            <p:cNvSpPr/>
            <p:nvPr/>
          </p:nvSpPr>
          <p:spPr>
            <a:xfrm>
              <a:off x="25009" y="12700"/>
              <a:ext cx="13043874" cy="7919974"/>
            </a:xfrm>
            <a:custGeom>
              <a:avLst/>
              <a:gdLst/>
              <a:ahLst/>
              <a:cxnLst/>
              <a:rect l="l" t="t" r="r" b="b"/>
              <a:pathLst>
                <a:path w="13043874" h="7919974">
                  <a:moveTo>
                    <a:pt x="0" y="0"/>
                  </a:moveTo>
                  <a:lnTo>
                    <a:pt x="10755813" y="0"/>
                  </a:lnTo>
                  <a:cubicBezTo>
                    <a:pt x="12019511" y="0"/>
                    <a:pt x="13043874" y="520573"/>
                    <a:pt x="13043874" y="1162685"/>
                  </a:cubicBezTo>
                  <a:lnTo>
                    <a:pt x="13043874" y="7919974"/>
                  </a:lnTo>
                  <a:lnTo>
                    <a:pt x="0" y="7919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3093892" cy="7945374"/>
            </a:xfrm>
            <a:custGeom>
              <a:avLst/>
              <a:gdLst/>
              <a:ahLst/>
              <a:cxnLst/>
              <a:rect l="l" t="t" r="r" b="b"/>
              <a:pathLst>
                <a:path w="13093892" h="7945374">
                  <a:moveTo>
                    <a:pt x="25009" y="0"/>
                  </a:moveTo>
                  <a:lnTo>
                    <a:pt x="10780822" y="0"/>
                  </a:lnTo>
                  <a:lnTo>
                    <a:pt x="10780822" y="12700"/>
                  </a:lnTo>
                  <a:lnTo>
                    <a:pt x="10780822" y="0"/>
                  </a:lnTo>
                  <a:cubicBezTo>
                    <a:pt x="12058275" y="0"/>
                    <a:pt x="13093892" y="526288"/>
                    <a:pt x="13093892" y="1175385"/>
                  </a:cubicBezTo>
                  <a:lnTo>
                    <a:pt x="13068883" y="1175385"/>
                  </a:lnTo>
                  <a:lnTo>
                    <a:pt x="13093892" y="1175385"/>
                  </a:lnTo>
                  <a:lnTo>
                    <a:pt x="13093892" y="7932674"/>
                  </a:lnTo>
                  <a:cubicBezTo>
                    <a:pt x="13093892" y="7939659"/>
                    <a:pt x="13082639" y="7945374"/>
                    <a:pt x="13068883" y="7945374"/>
                  </a:cubicBezTo>
                  <a:lnTo>
                    <a:pt x="25009" y="7945374"/>
                  </a:lnTo>
                  <a:cubicBezTo>
                    <a:pt x="11254" y="7945374"/>
                    <a:pt x="0" y="7939659"/>
                    <a:pt x="0" y="7932674"/>
                  </a:cubicBezTo>
                  <a:lnTo>
                    <a:pt x="0" y="12700"/>
                  </a:lnTo>
                  <a:cubicBezTo>
                    <a:pt x="0" y="5715"/>
                    <a:pt x="11254" y="0"/>
                    <a:pt x="25009" y="0"/>
                  </a:cubicBezTo>
                  <a:moveTo>
                    <a:pt x="25009" y="25400"/>
                  </a:moveTo>
                  <a:lnTo>
                    <a:pt x="25009" y="12700"/>
                  </a:lnTo>
                  <a:lnTo>
                    <a:pt x="50018" y="12700"/>
                  </a:lnTo>
                  <a:lnTo>
                    <a:pt x="50018" y="7932674"/>
                  </a:lnTo>
                  <a:lnTo>
                    <a:pt x="25009" y="7932674"/>
                  </a:lnTo>
                  <a:lnTo>
                    <a:pt x="25009" y="7919974"/>
                  </a:lnTo>
                  <a:lnTo>
                    <a:pt x="13068883" y="7919974"/>
                  </a:lnTo>
                  <a:lnTo>
                    <a:pt x="13068883" y="7932674"/>
                  </a:lnTo>
                  <a:lnTo>
                    <a:pt x="13043875" y="7932674"/>
                  </a:lnTo>
                  <a:lnTo>
                    <a:pt x="13043875" y="1175385"/>
                  </a:lnTo>
                  <a:cubicBezTo>
                    <a:pt x="13043875" y="540258"/>
                    <a:pt x="12030765" y="25400"/>
                    <a:pt x="10780822" y="25400"/>
                  </a:cubicBezTo>
                  <a:lnTo>
                    <a:pt x="25009" y="2540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0600" y="2478300"/>
            <a:ext cx="972000" cy="972000"/>
            <a:chOff x="0" y="0"/>
            <a:chExt cx="1296000" cy="129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6035" cy="1296035"/>
            </a:xfrm>
            <a:custGeom>
              <a:avLst/>
              <a:gdLst/>
              <a:ahLst/>
              <a:cxnLst/>
              <a:rect l="l" t="t" r="r" b="b"/>
              <a:pathLst>
                <a:path w="1296035" h="1296035">
                  <a:moveTo>
                    <a:pt x="0" y="1296035"/>
                  </a:moveTo>
                  <a:cubicBezTo>
                    <a:pt x="715772" y="1296035"/>
                    <a:pt x="1296035" y="715772"/>
                    <a:pt x="12960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12562" y="2942760"/>
            <a:ext cx="1188000" cy="1188000"/>
            <a:chOff x="0" y="0"/>
            <a:chExt cx="1584000" cy="1584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3944" cy="1583944"/>
            </a:xfrm>
            <a:custGeom>
              <a:avLst/>
              <a:gdLst/>
              <a:ahLst/>
              <a:cxnLst/>
              <a:rect l="l" t="t" r="r" b="b"/>
              <a:pathLst>
                <a:path w="1583944" h="1583944">
                  <a:moveTo>
                    <a:pt x="0" y="791972"/>
                  </a:moveTo>
                  <a:cubicBezTo>
                    <a:pt x="0" y="354584"/>
                    <a:pt x="354584" y="0"/>
                    <a:pt x="791972" y="0"/>
                  </a:cubicBezTo>
                  <a:cubicBezTo>
                    <a:pt x="1229360" y="0"/>
                    <a:pt x="1583944" y="354584"/>
                    <a:pt x="1583944" y="791972"/>
                  </a:cubicBezTo>
                  <a:cubicBezTo>
                    <a:pt x="1583944" y="1229360"/>
                    <a:pt x="1229360" y="1583944"/>
                    <a:pt x="791972" y="1583944"/>
                  </a:cubicBezTo>
                  <a:cubicBezTo>
                    <a:pt x="354584" y="1583944"/>
                    <a:pt x="0" y="1229360"/>
                    <a:pt x="0" y="791972"/>
                  </a:cubicBezTo>
                  <a:close/>
                </a:path>
              </a:pathLst>
            </a:custGeom>
            <a:gradFill rotWithShape="1">
              <a:gsLst>
                <a:gs pos="0">
                  <a:srgbClr val="36AC65">
                    <a:alpha val="100000"/>
                  </a:srgbClr>
                </a:gs>
                <a:gs pos="100000">
                  <a:srgbClr val="7DD6A1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71775" y="3025014"/>
            <a:ext cx="1188000" cy="1188000"/>
            <a:chOff x="0" y="0"/>
            <a:chExt cx="1584000" cy="1584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3944" cy="1583944"/>
            </a:xfrm>
            <a:custGeom>
              <a:avLst/>
              <a:gdLst/>
              <a:ahLst/>
              <a:cxnLst/>
              <a:rect l="l" t="t" r="r" b="b"/>
              <a:pathLst>
                <a:path w="1583944" h="1583944">
                  <a:moveTo>
                    <a:pt x="0" y="791972"/>
                  </a:moveTo>
                  <a:cubicBezTo>
                    <a:pt x="0" y="354584"/>
                    <a:pt x="354584" y="0"/>
                    <a:pt x="791972" y="0"/>
                  </a:cubicBezTo>
                  <a:cubicBezTo>
                    <a:pt x="1229360" y="0"/>
                    <a:pt x="1583944" y="354584"/>
                    <a:pt x="1583944" y="791972"/>
                  </a:cubicBezTo>
                  <a:cubicBezTo>
                    <a:pt x="1583944" y="1229360"/>
                    <a:pt x="1229360" y="1583944"/>
                    <a:pt x="791972" y="1583944"/>
                  </a:cubicBezTo>
                  <a:cubicBezTo>
                    <a:pt x="354584" y="1583944"/>
                    <a:pt x="0" y="1229360"/>
                    <a:pt x="0" y="791972"/>
                  </a:cubicBezTo>
                  <a:close/>
                </a:path>
              </a:pathLst>
            </a:custGeom>
            <a:gradFill rotWithShape="1">
              <a:gsLst>
                <a:gs pos="0">
                  <a:srgbClr val="A99608">
                    <a:alpha val="100000"/>
                  </a:srgbClr>
                </a:gs>
                <a:gs pos="100000">
                  <a:srgbClr val="F6E140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1075" y="4590543"/>
            <a:ext cx="9820509" cy="793164"/>
            <a:chOff x="0" y="0"/>
            <a:chExt cx="13094012" cy="10575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94012" cy="1057553"/>
            </a:xfrm>
            <a:custGeom>
              <a:avLst/>
              <a:gdLst/>
              <a:ahLst/>
              <a:cxnLst/>
              <a:rect l="l" t="t" r="r" b="b"/>
              <a:pathLst>
                <a:path w="13094012" h="1057553">
                  <a:moveTo>
                    <a:pt x="0" y="0"/>
                  </a:moveTo>
                  <a:lnTo>
                    <a:pt x="13094012" y="0"/>
                  </a:lnTo>
                  <a:lnTo>
                    <a:pt x="13094012" y="1057553"/>
                  </a:lnTo>
                  <a:lnTo>
                    <a:pt x="0" y="1057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3094012" cy="1162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07"/>
                </a:lnSpc>
              </a:pPr>
              <a:r>
                <a:rPr lang="en-US" sz="31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功能擴展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05775" y="4590543"/>
            <a:ext cx="4320000" cy="793164"/>
            <a:chOff x="0" y="0"/>
            <a:chExt cx="5760000" cy="10575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60000" cy="1057553"/>
            </a:xfrm>
            <a:custGeom>
              <a:avLst/>
              <a:gdLst/>
              <a:ahLst/>
              <a:cxnLst/>
              <a:rect l="l" t="t" r="r" b="b"/>
              <a:pathLst>
                <a:path w="5760000" h="1057553">
                  <a:moveTo>
                    <a:pt x="0" y="0"/>
                  </a:moveTo>
                  <a:lnTo>
                    <a:pt x="5760000" y="0"/>
                  </a:lnTo>
                  <a:lnTo>
                    <a:pt x="5760000" y="1057553"/>
                  </a:lnTo>
                  <a:lnTo>
                    <a:pt x="0" y="1057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5760000" cy="1162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07"/>
                </a:lnSpc>
              </a:pPr>
              <a:r>
                <a:rPr lang="en-US" sz="3199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技術優化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25" name="Freeform 25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未來展望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5225846" y="2882046"/>
            <a:ext cx="1330968" cy="1330968"/>
          </a:xfrm>
          <a:custGeom>
            <a:avLst/>
            <a:gdLst/>
            <a:ahLst/>
            <a:cxnLst/>
            <a:rect l="l" t="t" r="r" b="b"/>
            <a:pathLst>
              <a:path w="1330968" h="1330968">
                <a:moveTo>
                  <a:pt x="0" y="0"/>
                </a:moveTo>
                <a:lnTo>
                  <a:pt x="1330968" y="0"/>
                </a:lnTo>
                <a:lnTo>
                  <a:pt x="1330968" y="1330968"/>
                </a:lnTo>
                <a:lnTo>
                  <a:pt x="0" y="13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14211366" y="3077929"/>
            <a:ext cx="1108818" cy="1103709"/>
          </a:xfrm>
          <a:custGeom>
            <a:avLst/>
            <a:gdLst/>
            <a:ahLst/>
            <a:cxnLst/>
            <a:rect l="l" t="t" r="r" b="b"/>
            <a:pathLst>
              <a:path w="1108818" h="1103709">
                <a:moveTo>
                  <a:pt x="0" y="0"/>
                </a:moveTo>
                <a:lnTo>
                  <a:pt x="1108818" y="0"/>
                </a:lnTo>
                <a:lnTo>
                  <a:pt x="1108818" y="1103710"/>
                </a:lnTo>
                <a:lnTo>
                  <a:pt x="0" y="110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981075" y="5307507"/>
            <a:ext cx="9820509" cy="283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　　多樣化圖表與報表生成　信箱驗證 註冊/登入</a:t>
            </a: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　　多幣種支援與匯率轉換　資料匯入/匯出（Excel/CSV）</a:t>
            </a: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　　帳單上傳與OCR識別　　主題切換功能(顏色主題)</a:t>
            </a: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　　預算設定與提醒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81775" y="5488482"/>
            <a:ext cx="4977525" cy="252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性能優化與代碼重構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單元測試與E2E測試覆蓋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推送通知系統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離線模式支援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4789754" cy="2929551"/>
            <a:chOff x="0" y="0"/>
            <a:chExt cx="6386338" cy="3906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86322" cy="3906012"/>
            </a:xfrm>
            <a:custGeom>
              <a:avLst/>
              <a:gdLst/>
              <a:ahLst/>
              <a:cxnLst/>
              <a:rect l="l" t="t" r="r" b="b"/>
              <a:pathLst>
                <a:path w="6386322" h="3906012">
                  <a:moveTo>
                    <a:pt x="0" y="0"/>
                  </a:moveTo>
                  <a:lnTo>
                    <a:pt x="6386322" y="0"/>
                  </a:lnTo>
                  <a:lnTo>
                    <a:pt x="6368034" y="24511"/>
                  </a:lnTo>
                  <a:cubicBezTo>
                    <a:pt x="5912866" y="448437"/>
                    <a:pt x="3840607" y="377571"/>
                    <a:pt x="2918587" y="960501"/>
                  </a:cubicBezTo>
                  <a:cubicBezTo>
                    <a:pt x="1934972" y="1582166"/>
                    <a:pt x="1033653" y="3549269"/>
                    <a:pt x="75438" y="3888994"/>
                  </a:cubicBezTo>
                  <a:lnTo>
                    <a:pt x="0" y="3906012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9614305">
            <a:off x="-103008" y="8856234"/>
            <a:ext cx="2650182" cy="1813088"/>
            <a:chOff x="0" y="0"/>
            <a:chExt cx="3533576" cy="2417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33648" cy="2429510"/>
            </a:xfrm>
            <a:custGeom>
              <a:avLst/>
              <a:gdLst/>
              <a:ahLst/>
              <a:cxnLst/>
              <a:rect l="l" t="t" r="r" b="b"/>
              <a:pathLst>
                <a:path w="3533648" h="2429510">
                  <a:moveTo>
                    <a:pt x="2292858" y="2372868"/>
                  </a:moveTo>
                  <a:cubicBezTo>
                    <a:pt x="2161159" y="2415921"/>
                    <a:pt x="2028317" y="2429510"/>
                    <a:pt x="1893951" y="2405888"/>
                  </a:cubicBezTo>
                  <a:cubicBezTo>
                    <a:pt x="1423670" y="2323338"/>
                    <a:pt x="717296" y="1820545"/>
                    <a:pt x="77089" y="1181227"/>
                  </a:cubicBezTo>
                  <a:lnTo>
                    <a:pt x="0" y="1100709"/>
                  </a:lnTo>
                  <a:lnTo>
                    <a:pt x="3064002" y="0"/>
                  </a:lnTo>
                  <a:lnTo>
                    <a:pt x="3533648" y="1307211"/>
                  </a:lnTo>
                  <a:lnTo>
                    <a:pt x="3458845" y="1397000"/>
                  </a:lnTo>
                  <a:cubicBezTo>
                    <a:pt x="3073273" y="1849120"/>
                    <a:pt x="2688082" y="2243709"/>
                    <a:pt x="2292985" y="2372868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572000" y="2232706"/>
            <a:ext cx="1143000" cy="382978"/>
          </a:xfrm>
          <a:custGeom>
            <a:avLst/>
            <a:gdLst/>
            <a:ahLst/>
            <a:cxnLst/>
            <a:rect l="l" t="t" r="r" b="b"/>
            <a:pathLst>
              <a:path w="1143000" h="382978">
                <a:moveTo>
                  <a:pt x="0" y="0"/>
                </a:moveTo>
                <a:lnTo>
                  <a:pt x="1143000" y="0"/>
                </a:lnTo>
                <a:lnTo>
                  <a:pt x="1143000" y="382979"/>
                </a:lnTo>
                <a:lnTo>
                  <a:pt x="0" y="38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862336" cy="2357253"/>
            <a:chOff x="0" y="0"/>
            <a:chExt cx="5149782" cy="31430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49723" cy="3142996"/>
            </a:xfrm>
            <a:custGeom>
              <a:avLst/>
              <a:gdLst/>
              <a:ahLst/>
              <a:cxnLst/>
              <a:rect l="l" t="t" r="r" b="b"/>
              <a:pathLst>
                <a:path w="5149723" h="3142996">
                  <a:moveTo>
                    <a:pt x="0" y="0"/>
                  </a:moveTo>
                  <a:lnTo>
                    <a:pt x="5149723" y="0"/>
                  </a:lnTo>
                  <a:lnTo>
                    <a:pt x="5061585" y="61849"/>
                  </a:lnTo>
                  <a:cubicBezTo>
                    <a:pt x="4563364" y="336677"/>
                    <a:pt x="3053207" y="315976"/>
                    <a:pt x="2355469" y="757047"/>
                  </a:cubicBezTo>
                  <a:cubicBezTo>
                    <a:pt x="1557909" y="1261237"/>
                    <a:pt x="827151" y="2856230"/>
                    <a:pt x="50165" y="3131566"/>
                  </a:cubicBezTo>
                  <a:lnTo>
                    <a:pt x="0" y="3142996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" y="4707523"/>
            <a:ext cx="18287998" cy="110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59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Thanks 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5422908" cy="4342800"/>
          </a:xfrm>
          <a:custGeom>
            <a:avLst/>
            <a:gdLst/>
            <a:ahLst/>
            <a:cxnLst/>
            <a:rect l="l" t="t" r="r" b="b"/>
            <a:pathLst>
              <a:path w="5422908" h="4342800">
                <a:moveTo>
                  <a:pt x="0" y="0"/>
                </a:moveTo>
                <a:lnTo>
                  <a:pt x="5422908" y="0"/>
                </a:lnTo>
                <a:lnTo>
                  <a:pt x="5422908" y="4342800"/>
                </a:lnTo>
                <a:lnTo>
                  <a:pt x="0" y="4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52267" y="4502575"/>
            <a:ext cx="13583466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2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第一部分：開場與專案概覽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4248" y="2233238"/>
            <a:ext cx="2219506" cy="2219506"/>
            <a:chOff x="0" y="0"/>
            <a:chExt cx="2959342" cy="295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354" cy="2959354"/>
            </a:xfrm>
            <a:custGeom>
              <a:avLst/>
              <a:gdLst/>
              <a:ahLst/>
              <a:cxnLst/>
              <a:rect l="l" t="t" r="r" b="b"/>
              <a:pathLst>
                <a:path w="2959354" h="2959354">
                  <a:moveTo>
                    <a:pt x="0" y="1479677"/>
                  </a:moveTo>
                  <a:cubicBezTo>
                    <a:pt x="0" y="662432"/>
                    <a:pt x="662432" y="0"/>
                    <a:pt x="1479677" y="0"/>
                  </a:cubicBezTo>
                  <a:cubicBezTo>
                    <a:pt x="2296922" y="0"/>
                    <a:pt x="2959354" y="662432"/>
                    <a:pt x="2959354" y="1479677"/>
                  </a:cubicBezTo>
                  <a:cubicBezTo>
                    <a:pt x="2959354" y="2296922"/>
                    <a:pt x="2296922" y="2959354"/>
                    <a:pt x="1479677" y="2959354"/>
                  </a:cubicBezTo>
                  <a:cubicBezTo>
                    <a:pt x="662432" y="2959354"/>
                    <a:pt x="0" y="2296922"/>
                    <a:pt x="0" y="1479677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8" y="0"/>
            <a:ext cx="7596792" cy="4840416"/>
            <a:chOff x="0" y="0"/>
            <a:chExt cx="10129056" cy="6453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9012" cy="6454013"/>
            </a:xfrm>
            <a:custGeom>
              <a:avLst/>
              <a:gdLst/>
              <a:ahLst/>
              <a:cxnLst/>
              <a:rect l="l" t="t" r="r" b="b"/>
              <a:pathLst>
                <a:path w="10129012" h="6454013">
                  <a:moveTo>
                    <a:pt x="10129012" y="0"/>
                  </a:moveTo>
                  <a:lnTo>
                    <a:pt x="0" y="0"/>
                  </a:lnTo>
                  <a:lnTo>
                    <a:pt x="11938" y="78105"/>
                  </a:lnTo>
                  <a:cubicBezTo>
                    <a:pt x="389636" y="922528"/>
                    <a:pt x="3960114" y="727329"/>
                    <a:pt x="5492242" y="1721739"/>
                  </a:cubicBezTo>
                  <a:cubicBezTo>
                    <a:pt x="7024370" y="2716149"/>
                    <a:pt x="8428355" y="5862193"/>
                    <a:pt x="9920986" y="6405499"/>
                  </a:cubicBezTo>
                  <a:lnTo>
                    <a:pt x="10129012" y="6454013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80801" y="5487"/>
            <a:ext cx="6807196" cy="4337313"/>
            <a:chOff x="0" y="0"/>
            <a:chExt cx="9076262" cy="5783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76309" cy="5783072"/>
            </a:xfrm>
            <a:custGeom>
              <a:avLst/>
              <a:gdLst/>
              <a:ahLst/>
              <a:cxnLst/>
              <a:rect l="l" t="t" r="r" b="b"/>
              <a:pathLst>
                <a:path w="9076309" h="5783072">
                  <a:moveTo>
                    <a:pt x="9076309" y="0"/>
                  </a:moveTo>
                  <a:lnTo>
                    <a:pt x="0" y="0"/>
                  </a:lnTo>
                  <a:lnTo>
                    <a:pt x="10668" y="69977"/>
                  </a:lnTo>
                  <a:cubicBezTo>
                    <a:pt x="349123" y="826643"/>
                    <a:pt x="3548507" y="651637"/>
                    <a:pt x="4921377" y="1542796"/>
                  </a:cubicBezTo>
                  <a:cubicBezTo>
                    <a:pt x="6294247" y="2433955"/>
                    <a:pt x="7552309" y="5252847"/>
                    <a:pt x="8889873" y="5739638"/>
                  </a:cubicBezTo>
                  <a:lnTo>
                    <a:pt x="9076309" y="5783072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150" y="6309992"/>
            <a:ext cx="6038834" cy="3988548"/>
            <a:chOff x="0" y="0"/>
            <a:chExt cx="8051778" cy="5318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51800" cy="5318125"/>
            </a:xfrm>
            <a:custGeom>
              <a:avLst/>
              <a:gdLst/>
              <a:ahLst/>
              <a:cxnLst/>
              <a:rect l="l" t="t" r="r" b="b"/>
              <a:pathLst>
                <a:path w="8051800" h="5318125">
                  <a:moveTo>
                    <a:pt x="0" y="5318125"/>
                  </a:moveTo>
                  <a:lnTo>
                    <a:pt x="8051800" y="5318125"/>
                  </a:lnTo>
                  <a:lnTo>
                    <a:pt x="8042275" y="5253736"/>
                  </a:lnTo>
                  <a:cubicBezTo>
                    <a:pt x="7742047" y="4557903"/>
                    <a:pt x="4903724" y="4718812"/>
                    <a:pt x="3685794" y="3899408"/>
                  </a:cubicBezTo>
                  <a:cubicBezTo>
                    <a:pt x="2467864" y="3080004"/>
                    <a:pt x="1351915" y="487553"/>
                    <a:pt x="165354" y="398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148" y="7410287"/>
            <a:ext cx="4366095" cy="2883732"/>
            <a:chOff x="0" y="0"/>
            <a:chExt cx="5821460" cy="3844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1426" cy="3844925"/>
            </a:xfrm>
            <a:custGeom>
              <a:avLst/>
              <a:gdLst/>
              <a:ahLst/>
              <a:cxnLst/>
              <a:rect l="l" t="t" r="r" b="b"/>
              <a:pathLst>
                <a:path w="5821426" h="3844925">
                  <a:moveTo>
                    <a:pt x="0" y="3844925"/>
                  </a:moveTo>
                  <a:lnTo>
                    <a:pt x="5821426" y="3844925"/>
                  </a:lnTo>
                  <a:lnTo>
                    <a:pt x="5814568" y="3798443"/>
                  </a:lnTo>
                  <a:cubicBezTo>
                    <a:pt x="5597525" y="3295396"/>
                    <a:pt x="3545459" y="3411728"/>
                    <a:pt x="2664841" y="2819273"/>
                  </a:cubicBezTo>
                  <a:cubicBezTo>
                    <a:pt x="1784223" y="2226818"/>
                    <a:pt x="977392" y="352552"/>
                    <a:pt x="119507" y="28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72363" y="7385495"/>
            <a:ext cx="786078" cy="786078"/>
            <a:chOff x="0" y="0"/>
            <a:chExt cx="1048104" cy="1048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45175" y="7558307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6" y="0"/>
                </a:lnTo>
                <a:lnTo>
                  <a:pt x="440456" y="440455"/>
                </a:lnTo>
                <a:lnTo>
                  <a:pt x="0" y="44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663241" y="7783824"/>
            <a:ext cx="786078" cy="786078"/>
            <a:chOff x="0" y="0"/>
            <a:chExt cx="1048104" cy="10481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36053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6" y="0"/>
                </a:lnTo>
                <a:lnTo>
                  <a:pt x="440456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750962" y="7783824"/>
            <a:ext cx="786078" cy="786078"/>
            <a:chOff x="0" y="0"/>
            <a:chExt cx="1048104" cy="10481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923774" y="7956636"/>
            <a:ext cx="440456" cy="440455"/>
          </a:xfrm>
          <a:custGeom>
            <a:avLst/>
            <a:gdLst/>
            <a:ahLst/>
            <a:cxnLst/>
            <a:rect l="l" t="t" r="r" b="b"/>
            <a:pathLst>
              <a:path w="440456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838682" y="7783824"/>
            <a:ext cx="786078" cy="786078"/>
            <a:chOff x="0" y="0"/>
            <a:chExt cx="1048104" cy="10481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3413922" cy="2220686"/>
            <a:chOff x="0" y="0"/>
            <a:chExt cx="4551896" cy="29609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51934" cy="2960878"/>
            </a:xfrm>
            <a:custGeom>
              <a:avLst/>
              <a:gdLst/>
              <a:ahLst/>
              <a:cxnLst/>
              <a:rect l="l" t="t" r="r" b="b"/>
              <a:pathLst>
                <a:path w="4551934" h="2960878">
                  <a:moveTo>
                    <a:pt x="0" y="0"/>
                  </a:moveTo>
                  <a:lnTo>
                    <a:pt x="4551934" y="0"/>
                  </a:lnTo>
                  <a:lnTo>
                    <a:pt x="4546600" y="35814"/>
                  </a:lnTo>
                  <a:cubicBezTo>
                    <a:pt x="4376801" y="423291"/>
                    <a:pt x="2772283" y="333629"/>
                    <a:pt x="2083689" y="789940"/>
                  </a:cubicBezTo>
                  <a:cubicBezTo>
                    <a:pt x="1395095" y="1246251"/>
                    <a:pt x="764286" y="2689479"/>
                    <a:pt x="93472" y="2938653"/>
                  </a:cubicBezTo>
                  <a:lnTo>
                    <a:pt x="0" y="2960878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37039" y="1237406"/>
            <a:ext cx="3413922" cy="4044696"/>
            <a:chOff x="0" y="-114300"/>
            <a:chExt cx="4551896" cy="53929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51896" cy="5278628"/>
            </a:xfrm>
            <a:custGeom>
              <a:avLst/>
              <a:gdLst/>
              <a:ahLst/>
              <a:cxnLst/>
              <a:rect l="l" t="t" r="r" b="b"/>
              <a:pathLst>
                <a:path w="4551896" h="5278628">
                  <a:moveTo>
                    <a:pt x="0" y="0"/>
                  </a:moveTo>
                  <a:lnTo>
                    <a:pt x="4551896" y="0"/>
                  </a:lnTo>
                  <a:lnTo>
                    <a:pt x="4551896" y="5278628"/>
                  </a:lnTo>
                  <a:lnTo>
                    <a:pt x="0" y="527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4551896" cy="412324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3464"/>
                </a:lnSpc>
              </a:pPr>
              <a:r>
                <a:rPr lang="en-US" sz="10200" b="1" dirty="0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1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69066" y="7946054"/>
            <a:ext cx="325311" cy="451037"/>
          </a:xfrm>
          <a:custGeom>
            <a:avLst/>
            <a:gdLst/>
            <a:ahLst/>
            <a:cxnLst/>
            <a:rect l="l" t="t" r="r" b="b"/>
            <a:pathLst>
              <a:path w="325311" h="451037">
                <a:moveTo>
                  <a:pt x="0" y="0"/>
                </a:moveTo>
                <a:lnTo>
                  <a:pt x="325311" y="0"/>
                </a:lnTo>
                <a:lnTo>
                  <a:pt x="325311" y="451038"/>
                </a:lnTo>
                <a:lnTo>
                  <a:pt x="0" y="45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7214206" y="6811780"/>
            <a:ext cx="665429" cy="674707"/>
          </a:xfrm>
          <a:custGeom>
            <a:avLst/>
            <a:gdLst/>
            <a:ahLst/>
            <a:cxnLst/>
            <a:rect l="l" t="t" r="r" b="b"/>
            <a:pathLst>
              <a:path w="665429" h="674707">
                <a:moveTo>
                  <a:pt x="0" y="0"/>
                </a:moveTo>
                <a:lnTo>
                  <a:pt x="665429" y="0"/>
                </a:lnTo>
                <a:lnTo>
                  <a:pt x="665429" y="674707"/>
                </a:lnTo>
                <a:lnTo>
                  <a:pt x="0" y="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929560" y="7783825"/>
            <a:ext cx="786078" cy="786078"/>
            <a:chOff x="0" y="0"/>
            <a:chExt cx="1048104" cy="10481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078012" y="7932276"/>
            <a:ext cx="489175" cy="489175"/>
          </a:xfrm>
          <a:custGeom>
            <a:avLst/>
            <a:gdLst/>
            <a:ahLst/>
            <a:cxnLst/>
            <a:rect l="l" t="t" r="r" b="b"/>
            <a:pathLst>
              <a:path w="489175" h="489175">
                <a:moveTo>
                  <a:pt x="0" y="0"/>
                </a:moveTo>
                <a:lnTo>
                  <a:pt x="489175" y="0"/>
                </a:lnTo>
                <a:lnTo>
                  <a:pt x="489175" y="489175"/>
                </a:lnTo>
                <a:lnTo>
                  <a:pt x="0" y="4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0687" y="1995450"/>
            <a:ext cx="10214029" cy="5743650"/>
            <a:chOff x="0" y="0"/>
            <a:chExt cx="13618706" cy="765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18701" cy="7658198"/>
            </a:xfrm>
            <a:custGeom>
              <a:avLst/>
              <a:gdLst/>
              <a:ahLst/>
              <a:cxnLst/>
              <a:rect l="l" t="t" r="r" b="b"/>
              <a:pathLst>
                <a:path w="13618701" h="7658198">
                  <a:moveTo>
                    <a:pt x="0" y="0"/>
                  </a:moveTo>
                  <a:lnTo>
                    <a:pt x="13618701" y="0"/>
                  </a:lnTo>
                  <a:lnTo>
                    <a:pt x="13618701" y="7658198"/>
                  </a:lnTo>
                  <a:lnTo>
                    <a:pt x="0" y="7658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3618706" cy="77820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604516" lvl="1" indent="-302258" algn="l">
                <a:lnSpc>
                  <a:spcPts val="4367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一站式個人與群組財務管理解決方案，協助使用者更有效地掌握收支狀況、養成理財習慣。</a:t>
              </a:r>
            </a:p>
            <a:p>
              <a:pPr algn="l">
                <a:lnSpc>
                  <a:spcPts val="4367"/>
                </a:lnSpc>
              </a:pPr>
              <a:endPara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marL="604516" lvl="1" indent="-302258" algn="l">
                <a:lnSpc>
                  <a:spcPts val="4367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平台提供彈性的記帳功能，使用者可自訂收入與支出類別，依據個人或群體需求自由分類，強化財務結構清晰度。</a:t>
              </a:r>
            </a:p>
            <a:p>
              <a:pPr algn="l">
                <a:lnSpc>
                  <a:spcPts val="4367"/>
                </a:lnSpc>
              </a:pPr>
              <a:endPara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marL="604516" lvl="1" indent="-302258" algn="just">
                <a:lnSpc>
                  <a:spcPts val="4367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支援自選天數篩選功能，可依任意區間快速檢視收支趨勢圖，協助使用者掌握財務變化與異常波動。不論是日常開銷記錄，還是團體共享帳務管理，本平台皆提供直覺、靈活的解決方案。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8" name="Freeform 8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專案簡介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988291" y="1070224"/>
            <a:ext cx="4047172" cy="8008802"/>
          </a:xfrm>
          <a:custGeom>
            <a:avLst/>
            <a:gdLst/>
            <a:ahLst/>
            <a:cxnLst/>
            <a:rect l="l" t="t" r="r" b="b"/>
            <a:pathLst>
              <a:path w="4047172" h="8008802">
                <a:moveTo>
                  <a:pt x="0" y="0"/>
                </a:moveTo>
                <a:lnTo>
                  <a:pt x="4047171" y="0"/>
                </a:lnTo>
                <a:lnTo>
                  <a:pt x="4047171" y="8008802"/>
                </a:lnTo>
                <a:lnTo>
                  <a:pt x="0" y="800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13" b="-21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8601079"/>
            <a:ext cx="12936087" cy="61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💸 記帳網站 (Accounting Web App)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6098" y="2805795"/>
            <a:ext cx="415670" cy="415669"/>
          </a:xfrm>
          <a:custGeom>
            <a:avLst/>
            <a:gdLst/>
            <a:ahLst/>
            <a:cxnLst/>
            <a:rect l="l" t="t" r="r" b="b"/>
            <a:pathLst>
              <a:path w="415670" h="415669">
                <a:moveTo>
                  <a:pt x="0" y="0"/>
                </a:moveTo>
                <a:lnTo>
                  <a:pt x="415670" y="0"/>
                </a:lnTo>
                <a:lnTo>
                  <a:pt x="415670" y="415669"/>
                </a:lnTo>
                <a:lnTo>
                  <a:pt x="0" y="41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586098" y="6583231"/>
            <a:ext cx="415670" cy="415670"/>
          </a:xfrm>
          <a:custGeom>
            <a:avLst/>
            <a:gdLst/>
            <a:ahLst/>
            <a:cxnLst/>
            <a:rect l="l" t="t" r="r" b="b"/>
            <a:pathLst>
              <a:path w="415670" h="415670">
                <a:moveTo>
                  <a:pt x="0" y="0"/>
                </a:moveTo>
                <a:lnTo>
                  <a:pt x="415670" y="0"/>
                </a:lnTo>
                <a:lnTo>
                  <a:pt x="415670" y="415670"/>
                </a:lnTo>
                <a:lnTo>
                  <a:pt x="0" y="41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407499" y="2617618"/>
            <a:ext cx="8321393" cy="792022"/>
            <a:chOff x="0" y="0"/>
            <a:chExt cx="11095190" cy="1056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95190" cy="1056029"/>
            </a:xfrm>
            <a:custGeom>
              <a:avLst/>
              <a:gdLst/>
              <a:ahLst/>
              <a:cxnLst/>
              <a:rect l="l" t="t" r="r" b="b"/>
              <a:pathLst>
                <a:path w="11095190" h="1056029">
                  <a:moveTo>
                    <a:pt x="0" y="0"/>
                  </a:moveTo>
                  <a:lnTo>
                    <a:pt x="11095190" y="0"/>
                  </a:lnTo>
                  <a:lnTo>
                    <a:pt x="11095190" y="1056029"/>
                  </a:lnTo>
                  <a:lnTo>
                    <a:pt x="0" y="1056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3350"/>
              <a:ext cx="11095190" cy="1189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我們想解決什麼問題？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01050" y="6395055"/>
            <a:ext cx="8324850" cy="792022"/>
            <a:chOff x="0" y="0"/>
            <a:chExt cx="11099800" cy="10560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9800" cy="1056029"/>
            </a:xfrm>
            <a:custGeom>
              <a:avLst/>
              <a:gdLst/>
              <a:ahLst/>
              <a:cxnLst/>
              <a:rect l="l" t="t" r="r" b="b"/>
              <a:pathLst>
                <a:path w="11099800" h="1056029">
                  <a:moveTo>
                    <a:pt x="0" y="0"/>
                  </a:moveTo>
                  <a:lnTo>
                    <a:pt x="11099800" y="0"/>
                  </a:lnTo>
                  <a:lnTo>
                    <a:pt x="11099800" y="1056029"/>
                  </a:lnTo>
                  <a:lnTo>
                    <a:pt x="0" y="1056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1099800" cy="1189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4991"/>
                </a:lnSpc>
              </a:pPr>
              <a:r>
                <a:rPr lang="en-US" sz="3199" b="1">
                  <a:solidFill>
                    <a:srgbClr val="36AC6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我們的目標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專案背景與動機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16" name="Freeform 16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118340" y="5020509"/>
            <a:ext cx="3263311" cy="3263311"/>
          </a:xfrm>
          <a:custGeom>
            <a:avLst/>
            <a:gdLst/>
            <a:ahLst/>
            <a:cxnLst/>
            <a:rect l="l" t="t" r="r" b="b"/>
            <a:pathLst>
              <a:path w="3263311" h="3263311">
                <a:moveTo>
                  <a:pt x="0" y="0"/>
                </a:moveTo>
                <a:lnTo>
                  <a:pt x="3263311" y="0"/>
                </a:lnTo>
                <a:lnTo>
                  <a:pt x="3263311" y="3263311"/>
                </a:lnTo>
                <a:lnTo>
                  <a:pt x="0" y="326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3066186" y="2726952"/>
            <a:ext cx="1367619" cy="1742189"/>
          </a:xfrm>
          <a:custGeom>
            <a:avLst/>
            <a:gdLst/>
            <a:ahLst/>
            <a:cxnLst/>
            <a:rect l="l" t="t" r="r" b="b"/>
            <a:pathLst>
              <a:path w="1367619" h="1742189">
                <a:moveTo>
                  <a:pt x="0" y="0"/>
                </a:moveTo>
                <a:lnTo>
                  <a:pt x="1367619" y="0"/>
                </a:lnTo>
                <a:lnTo>
                  <a:pt x="1367619" y="1742189"/>
                </a:lnTo>
                <a:lnTo>
                  <a:pt x="0" y="1742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8486089" y="3237005"/>
            <a:ext cx="8154772" cy="19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傳統記帳方式繁瑣，難以持續堅持</a:t>
            </a:r>
          </a:p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市面工具缺乏協作功能，家庭/團隊共用不便</a:t>
            </a:r>
          </a:p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跨裝置使用體驗不佳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86089" y="7014442"/>
            <a:ext cx="8154772" cy="19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打造直觀易用的財務管理平台</a:t>
            </a:r>
          </a:p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支援個人與群組協作記帳</a:t>
            </a:r>
          </a:p>
          <a:p>
            <a:pPr algn="just">
              <a:lnSpc>
                <a:spcPts val="5399"/>
              </a:lnSpc>
            </a:pPr>
            <a:r>
              <a:rPr lang="en-US" sz="2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確保數據安全、即時與優質用戶體驗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6556" y="2533882"/>
            <a:ext cx="1057814" cy="736781"/>
            <a:chOff x="0" y="0"/>
            <a:chExt cx="1410418" cy="982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0462" cy="982345"/>
            </a:xfrm>
            <a:custGeom>
              <a:avLst/>
              <a:gdLst/>
              <a:ahLst/>
              <a:cxnLst/>
              <a:rect l="l" t="t" r="r" b="b"/>
              <a:pathLst>
                <a:path w="1410462" h="982345">
                  <a:moveTo>
                    <a:pt x="0" y="491236"/>
                  </a:moveTo>
                  <a:cubicBezTo>
                    <a:pt x="0" y="219964"/>
                    <a:pt x="219964" y="0"/>
                    <a:pt x="491236" y="0"/>
                  </a:cubicBezTo>
                  <a:lnTo>
                    <a:pt x="919226" y="0"/>
                  </a:lnTo>
                  <a:cubicBezTo>
                    <a:pt x="1190498" y="0"/>
                    <a:pt x="1410462" y="219964"/>
                    <a:pt x="1410462" y="491236"/>
                  </a:cubicBezTo>
                  <a:cubicBezTo>
                    <a:pt x="1410462" y="762508"/>
                    <a:pt x="1190498" y="982345"/>
                    <a:pt x="919226" y="982345"/>
                  </a:cubicBezTo>
                  <a:lnTo>
                    <a:pt x="491236" y="982345"/>
                  </a:lnTo>
                  <a:cubicBezTo>
                    <a:pt x="219964" y="982345"/>
                    <a:pt x="0" y="762508"/>
                    <a:pt x="0" y="491236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26556" y="3966175"/>
            <a:ext cx="1057814" cy="736781"/>
            <a:chOff x="0" y="0"/>
            <a:chExt cx="1410418" cy="982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0462" cy="982345"/>
            </a:xfrm>
            <a:custGeom>
              <a:avLst/>
              <a:gdLst/>
              <a:ahLst/>
              <a:cxnLst/>
              <a:rect l="l" t="t" r="r" b="b"/>
              <a:pathLst>
                <a:path w="1410462" h="982345">
                  <a:moveTo>
                    <a:pt x="0" y="491236"/>
                  </a:moveTo>
                  <a:cubicBezTo>
                    <a:pt x="0" y="219964"/>
                    <a:pt x="219964" y="0"/>
                    <a:pt x="491236" y="0"/>
                  </a:cubicBezTo>
                  <a:lnTo>
                    <a:pt x="919226" y="0"/>
                  </a:lnTo>
                  <a:cubicBezTo>
                    <a:pt x="1190498" y="0"/>
                    <a:pt x="1410462" y="219964"/>
                    <a:pt x="1410462" y="491236"/>
                  </a:cubicBezTo>
                  <a:cubicBezTo>
                    <a:pt x="1410462" y="762508"/>
                    <a:pt x="1190498" y="982345"/>
                    <a:pt x="919226" y="982345"/>
                  </a:cubicBezTo>
                  <a:lnTo>
                    <a:pt x="491236" y="982345"/>
                  </a:lnTo>
                  <a:cubicBezTo>
                    <a:pt x="219964" y="982345"/>
                    <a:pt x="0" y="762508"/>
                    <a:pt x="0" y="491236"/>
                  </a:cubicBezTo>
                  <a:close/>
                </a:path>
              </a:pathLst>
            </a:custGeom>
            <a:solidFill>
              <a:srgbClr val="A9960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26556" y="6924636"/>
            <a:ext cx="1057814" cy="736780"/>
            <a:chOff x="0" y="0"/>
            <a:chExt cx="1410418" cy="982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0462" cy="982345"/>
            </a:xfrm>
            <a:custGeom>
              <a:avLst/>
              <a:gdLst/>
              <a:ahLst/>
              <a:cxnLst/>
              <a:rect l="l" t="t" r="r" b="b"/>
              <a:pathLst>
                <a:path w="1410462" h="982345">
                  <a:moveTo>
                    <a:pt x="0" y="491236"/>
                  </a:moveTo>
                  <a:cubicBezTo>
                    <a:pt x="0" y="219964"/>
                    <a:pt x="219964" y="0"/>
                    <a:pt x="491236" y="0"/>
                  </a:cubicBezTo>
                  <a:lnTo>
                    <a:pt x="919226" y="0"/>
                  </a:lnTo>
                  <a:cubicBezTo>
                    <a:pt x="1190498" y="0"/>
                    <a:pt x="1410462" y="219964"/>
                    <a:pt x="1410462" y="491236"/>
                  </a:cubicBezTo>
                  <a:cubicBezTo>
                    <a:pt x="1410462" y="762508"/>
                    <a:pt x="1190498" y="982345"/>
                    <a:pt x="919226" y="982345"/>
                  </a:cubicBezTo>
                  <a:lnTo>
                    <a:pt x="491236" y="982345"/>
                  </a:lnTo>
                  <a:cubicBezTo>
                    <a:pt x="219964" y="982345"/>
                    <a:pt x="0" y="762508"/>
                    <a:pt x="0" y="491236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51285" y="2534421"/>
            <a:ext cx="6036566" cy="695401"/>
            <a:chOff x="0" y="0"/>
            <a:chExt cx="8048754" cy="9272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48754" cy="927201"/>
            </a:xfrm>
            <a:custGeom>
              <a:avLst/>
              <a:gdLst/>
              <a:ahLst/>
              <a:cxnLst/>
              <a:rect l="l" t="t" r="r" b="b"/>
              <a:pathLst>
                <a:path w="8048754" h="927201">
                  <a:moveTo>
                    <a:pt x="0" y="0"/>
                  </a:moveTo>
                  <a:lnTo>
                    <a:pt x="8048754" y="0"/>
                  </a:lnTo>
                  <a:lnTo>
                    <a:pt x="8048754" y="927201"/>
                  </a:lnTo>
                  <a:lnTo>
                    <a:pt x="0" y="927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8048754" cy="105102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核心理念：個人與群組記帳雙管齊下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51285" y="3970524"/>
            <a:ext cx="6036566" cy="695401"/>
            <a:chOff x="0" y="0"/>
            <a:chExt cx="8048754" cy="9272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48754" cy="927201"/>
            </a:xfrm>
            <a:custGeom>
              <a:avLst/>
              <a:gdLst/>
              <a:ahLst/>
              <a:cxnLst/>
              <a:rect l="l" t="t" r="r" b="b"/>
              <a:pathLst>
                <a:path w="8048754" h="927201">
                  <a:moveTo>
                    <a:pt x="0" y="0"/>
                  </a:moveTo>
                  <a:lnTo>
                    <a:pt x="8048754" y="0"/>
                  </a:lnTo>
                  <a:lnTo>
                    <a:pt x="8048754" y="927201"/>
                  </a:lnTo>
                  <a:lnTo>
                    <a:pt x="0" y="927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8048754" cy="105102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技術概覽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51285" y="6970894"/>
            <a:ext cx="6036566" cy="695401"/>
            <a:chOff x="0" y="0"/>
            <a:chExt cx="8048754" cy="9272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48754" cy="927201"/>
            </a:xfrm>
            <a:custGeom>
              <a:avLst/>
              <a:gdLst/>
              <a:ahLst/>
              <a:cxnLst/>
              <a:rect l="l" t="t" r="r" b="b"/>
              <a:pathLst>
                <a:path w="8048754" h="927201">
                  <a:moveTo>
                    <a:pt x="0" y="0"/>
                  </a:moveTo>
                  <a:lnTo>
                    <a:pt x="8048754" y="0"/>
                  </a:lnTo>
                  <a:lnTo>
                    <a:pt x="8048754" y="927201"/>
                  </a:lnTo>
                  <a:lnTo>
                    <a:pt x="0" y="927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8048754" cy="105102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4367"/>
                </a:lnSpc>
              </a:pPr>
              <a:r>
                <a:rPr lang="en-US" sz="27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部署架構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041798" y="4107676"/>
            <a:ext cx="467117" cy="452046"/>
          </a:xfrm>
          <a:custGeom>
            <a:avLst/>
            <a:gdLst/>
            <a:ahLst/>
            <a:cxnLst/>
            <a:rect l="l" t="t" r="r" b="b"/>
            <a:pathLst>
              <a:path w="467117" h="452046">
                <a:moveTo>
                  <a:pt x="0" y="0"/>
                </a:moveTo>
                <a:lnTo>
                  <a:pt x="467117" y="0"/>
                </a:lnTo>
                <a:lnTo>
                  <a:pt x="467117" y="452046"/>
                </a:lnTo>
                <a:lnTo>
                  <a:pt x="0" y="452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0059370" y="2702304"/>
            <a:ext cx="431972" cy="391631"/>
          </a:xfrm>
          <a:custGeom>
            <a:avLst/>
            <a:gdLst/>
            <a:ahLst/>
            <a:cxnLst/>
            <a:rect l="l" t="t" r="r" b="b"/>
            <a:pathLst>
              <a:path w="431972" h="391631">
                <a:moveTo>
                  <a:pt x="0" y="0"/>
                </a:moveTo>
                <a:lnTo>
                  <a:pt x="431972" y="0"/>
                </a:lnTo>
                <a:lnTo>
                  <a:pt x="431972" y="391630"/>
                </a:lnTo>
                <a:lnTo>
                  <a:pt x="0" y="391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0067644" y="7099634"/>
            <a:ext cx="415422" cy="431971"/>
          </a:xfrm>
          <a:custGeom>
            <a:avLst/>
            <a:gdLst/>
            <a:ahLst/>
            <a:cxnLst/>
            <a:rect l="l" t="t" r="r" b="b"/>
            <a:pathLst>
              <a:path w="415422" h="431971">
                <a:moveTo>
                  <a:pt x="0" y="0"/>
                </a:moveTo>
                <a:lnTo>
                  <a:pt x="415422" y="0"/>
                </a:lnTo>
                <a:lnTo>
                  <a:pt x="415422" y="431971"/>
                </a:lnTo>
                <a:lnTo>
                  <a:pt x="0" y="43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23" name="Freeform 23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解決方案一覽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7493562" y="7293026"/>
            <a:ext cx="1925752" cy="2295979"/>
          </a:xfrm>
          <a:custGeom>
            <a:avLst/>
            <a:gdLst/>
            <a:ahLst/>
            <a:cxnLst/>
            <a:rect l="l" t="t" r="r" b="b"/>
            <a:pathLst>
              <a:path w="1925752" h="2295979">
                <a:moveTo>
                  <a:pt x="1925752" y="0"/>
                </a:moveTo>
                <a:lnTo>
                  <a:pt x="0" y="0"/>
                </a:lnTo>
                <a:lnTo>
                  <a:pt x="0" y="2295979"/>
                </a:lnTo>
                <a:lnTo>
                  <a:pt x="1925752" y="2295979"/>
                </a:lnTo>
                <a:lnTo>
                  <a:pt x="19257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617947" y="7099634"/>
            <a:ext cx="1786124" cy="2489371"/>
          </a:xfrm>
          <a:custGeom>
            <a:avLst/>
            <a:gdLst/>
            <a:ahLst/>
            <a:cxnLst/>
            <a:rect l="l" t="t" r="r" b="b"/>
            <a:pathLst>
              <a:path w="1786124" h="2489371">
                <a:moveTo>
                  <a:pt x="0" y="0"/>
                </a:moveTo>
                <a:lnTo>
                  <a:pt x="1786124" y="0"/>
                </a:lnTo>
                <a:lnTo>
                  <a:pt x="1786124" y="2489371"/>
                </a:lnTo>
                <a:lnTo>
                  <a:pt x="0" y="2489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3155121" y="2907152"/>
            <a:ext cx="5103639" cy="4759144"/>
          </a:xfrm>
          <a:custGeom>
            <a:avLst/>
            <a:gdLst/>
            <a:ahLst/>
            <a:cxnLst/>
            <a:rect l="l" t="t" r="r" b="b"/>
            <a:pathLst>
              <a:path w="5103639" h="4759144">
                <a:moveTo>
                  <a:pt x="0" y="0"/>
                </a:moveTo>
                <a:lnTo>
                  <a:pt x="5103639" y="0"/>
                </a:lnTo>
                <a:lnTo>
                  <a:pt x="5103639" y="4759144"/>
                </a:lnTo>
                <a:lnTo>
                  <a:pt x="0" y="4759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5530819" y="5412200"/>
            <a:ext cx="1816887" cy="1687433"/>
          </a:xfrm>
          <a:custGeom>
            <a:avLst/>
            <a:gdLst/>
            <a:ahLst/>
            <a:cxnLst/>
            <a:rect l="l" t="t" r="r" b="b"/>
            <a:pathLst>
              <a:path w="1816887" h="1687433">
                <a:moveTo>
                  <a:pt x="0" y="0"/>
                </a:moveTo>
                <a:lnTo>
                  <a:pt x="1816887" y="0"/>
                </a:lnTo>
                <a:lnTo>
                  <a:pt x="1816887" y="1687434"/>
                </a:lnTo>
                <a:lnTo>
                  <a:pt x="0" y="1687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096236" y="3229822"/>
            <a:ext cx="1998619" cy="1913678"/>
          </a:xfrm>
          <a:custGeom>
            <a:avLst/>
            <a:gdLst/>
            <a:ahLst/>
            <a:cxnLst/>
            <a:rect l="l" t="t" r="r" b="b"/>
            <a:pathLst>
              <a:path w="1998619" h="1913678">
                <a:moveTo>
                  <a:pt x="0" y="0"/>
                </a:moveTo>
                <a:lnTo>
                  <a:pt x="1998620" y="0"/>
                </a:lnTo>
                <a:lnTo>
                  <a:pt x="1998620" y="1913678"/>
                </a:lnTo>
                <a:lnTo>
                  <a:pt x="0" y="1913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1051285" y="4512456"/>
            <a:ext cx="6856506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前端：Vue 3 + Pinia + Tailwind CSS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後端：Python Flask + JWT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資料庫：PostgreSQL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51285" y="7470916"/>
            <a:ext cx="603656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前端：Vercel (全球CDN加速)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後端+DB：Render (PaaS服務)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281801" y="-4187826"/>
            <a:ext cx="10012399" cy="6901050"/>
          </a:xfrm>
          <a:custGeom>
            <a:avLst/>
            <a:gdLst/>
            <a:ahLst/>
            <a:cxnLst/>
            <a:rect l="l" t="t" r="r" b="b"/>
            <a:pathLst>
              <a:path w="10012399" h="6901050">
                <a:moveTo>
                  <a:pt x="0" y="0"/>
                </a:moveTo>
                <a:lnTo>
                  <a:pt x="10012398" y="0"/>
                </a:lnTo>
                <a:lnTo>
                  <a:pt x="10012398" y="6901050"/>
                </a:lnTo>
                <a:lnTo>
                  <a:pt x="0" y="69010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5422908" cy="4342800"/>
          </a:xfrm>
          <a:custGeom>
            <a:avLst/>
            <a:gdLst/>
            <a:ahLst/>
            <a:cxnLst/>
            <a:rect l="l" t="t" r="r" b="b"/>
            <a:pathLst>
              <a:path w="5422908" h="4342800">
                <a:moveTo>
                  <a:pt x="0" y="0"/>
                </a:moveTo>
                <a:lnTo>
                  <a:pt x="5422908" y="0"/>
                </a:lnTo>
                <a:lnTo>
                  <a:pt x="5422908" y="4342800"/>
                </a:lnTo>
                <a:lnTo>
                  <a:pt x="0" y="4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52267" y="4502575"/>
            <a:ext cx="13583466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2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第二部分：核心功能詳解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86526" y="9949545"/>
            <a:ext cx="7001473" cy="337457"/>
            <a:chOff x="0" y="0"/>
            <a:chExt cx="9335298" cy="449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35262" cy="449961"/>
            </a:xfrm>
            <a:custGeom>
              <a:avLst/>
              <a:gdLst/>
              <a:ahLst/>
              <a:cxnLst/>
              <a:rect l="l" t="t" r="r" b="b"/>
              <a:pathLst>
                <a:path w="9335262" h="449961">
                  <a:moveTo>
                    <a:pt x="0" y="0"/>
                  </a:moveTo>
                  <a:lnTo>
                    <a:pt x="9335262" y="0"/>
                  </a:lnTo>
                  <a:lnTo>
                    <a:pt x="9335262" y="449961"/>
                  </a:lnTo>
                  <a:lnTo>
                    <a:pt x="0" y="449961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4248" y="2233238"/>
            <a:ext cx="2219506" cy="2219506"/>
            <a:chOff x="0" y="0"/>
            <a:chExt cx="2959342" cy="2959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354" cy="2959354"/>
            </a:xfrm>
            <a:custGeom>
              <a:avLst/>
              <a:gdLst/>
              <a:ahLst/>
              <a:cxnLst/>
              <a:rect l="l" t="t" r="r" b="b"/>
              <a:pathLst>
                <a:path w="2959354" h="2959354">
                  <a:moveTo>
                    <a:pt x="0" y="1479677"/>
                  </a:moveTo>
                  <a:cubicBezTo>
                    <a:pt x="0" y="662432"/>
                    <a:pt x="662432" y="0"/>
                    <a:pt x="1479677" y="0"/>
                  </a:cubicBezTo>
                  <a:cubicBezTo>
                    <a:pt x="2296922" y="0"/>
                    <a:pt x="2959354" y="662432"/>
                    <a:pt x="2959354" y="1479677"/>
                  </a:cubicBezTo>
                  <a:cubicBezTo>
                    <a:pt x="2959354" y="2296922"/>
                    <a:pt x="2296922" y="2959354"/>
                    <a:pt x="1479677" y="2959354"/>
                  </a:cubicBezTo>
                  <a:cubicBezTo>
                    <a:pt x="662432" y="2959354"/>
                    <a:pt x="0" y="2296922"/>
                    <a:pt x="0" y="1479677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8" y="0"/>
            <a:ext cx="7596792" cy="4840416"/>
            <a:chOff x="0" y="0"/>
            <a:chExt cx="10129056" cy="6453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9012" cy="6454013"/>
            </a:xfrm>
            <a:custGeom>
              <a:avLst/>
              <a:gdLst/>
              <a:ahLst/>
              <a:cxnLst/>
              <a:rect l="l" t="t" r="r" b="b"/>
              <a:pathLst>
                <a:path w="10129012" h="6454013">
                  <a:moveTo>
                    <a:pt x="10129012" y="0"/>
                  </a:moveTo>
                  <a:lnTo>
                    <a:pt x="0" y="0"/>
                  </a:lnTo>
                  <a:lnTo>
                    <a:pt x="11938" y="78105"/>
                  </a:lnTo>
                  <a:cubicBezTo>
                    <a:pt x="389636" y="922528"/>
                    <a:pt x="3960114" y="727329"/>
                    <a:pt x="5492242" y="1721739"/>
                  </a:cubicBezTo>
                  <a:cubicBezTo>
                    <a:pt x="7024370" y="2716149"/>
                    <a:pt x="8428355" y="5862193"/>
                    <a:pt x="9920986" y="6405499"/>
                  </a:cubicBezTo>
                  <a:lnTo>
                    <a:pt x="10129012" y="6454013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80801" y="5487"/>
            <a:ext cx="6807196" cy="4337313"/>
            <a:chOff x="0" y="0"/>
            <a:chExt cx="9076262" cy="5783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76309" cy="5783072"/>
            </a:xfrm>
            <a:custGeom>
              <a:avLst/>
              <a:gdLst/>
              <a:ahLst/>
              <a:cxnLst/>
              <a:rect l="l" t="t" r="r" b="b"/>
              <a:pathLst>
                <a:path w="9076309" h="5783072">
                  <a:moveTo>
                    <a:pt x="9076309" y="0"/>
                  </a:moveTo>
                  <a:lnTo>
                    <a:pt x="0" y="0"/>
                  </a:lnTo>
                  <a:lnTo>
                    <a:pt x="10668" y="69977"/>
                  </a:lnTo>
                  <a:cubicBezTo>
                    <a:pt x="349123" y="826643"/>
                    <a:pt x="3548507" y="651637"/>
                    <a:pt x="4921377" y="1542796"/>
                  </a:cubicBezTo>
                  <a:cubicBezTo>
                    <a:pt x="6294247" y="2433955"/>
                    <a:pt x="7552309" y="5252847"/>
                    <a:pt x="8889873" y="5739638"/>
                  </a:cubicBezTo>
                  <a:lnTo>
                    <a:pt x="9076309" y="5783072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150" y="6309992"/>
            <a:ext cx="6038834" cy="3988548"/>
            <a:chOff x="0" y="0"/>
            <a:chExt cx="8051778" cy="5318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51800" cy="5318125"/>
            </a:xfrm>
            <a:custGeom>
              <a:avLst/>
              <a:gdLst/>
              <a:ahLst/>
              <a:cxnLst/>
              <a:rect l="l" t="t" r="r" b="b"/>
              <a:pathLst>
                <a:path w="8051800" h="5318125">
                  <a:moveTo>
                    <a:pt x="0" y="5318125"/>
                  </a:moveTo>
                  <a:lnTo>
                    <a:pt x="8051800" y="5318125"/>
                  </a:lnTo>
                  <a:lnTo>
                    <a:pt x="8042275" y="5253736"/>
                  </a:lnTo>
                  <a:cubicBezTo>
                    <a:pt x="7742047" y="4557903"/>
                    <a:pt x="4903724" y="4718812"/>
                    <a:pt x="3685794" y="3899408"/>
                  </a:cubicBezTo>
                  <a:cubicBezTo>
                    <a:pt x="2467864" y="3080004"/>
                    <a:pt x="1351915" y="487553"/>
                    <a:pt x="165354" y="398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148" y="7410287"/>
            <a:ext cx="4366095" cy="2883732"/>
            <a:chOff x="0" y="0"/>
            <a:chExt cx="5821460" cy="3844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21426" cy="3844925"/>
            </a:xfrm>
            <a:custGeom>
              <a:avLst/>
              <a:gdLst/>
              <a:ahLst/>
              <a:cxnLst/>
              <a:rect l="l" t="t" r="r" b="b"/>
              <a:pathLst>
                <a:path w="5821426" h="3844925">
                  <a:moveTo>
                    <a:pt x="0" y="3844925"/>
                  </a:moveTo>
                  <a:lnTo>
                    <a:pt x="5821426" y="3844925"/>
                  </a:lnTo>
                  <a:lnTo>
                    <a:pt x="5814568" y="3798443"/>
                  </a:lnTo>
                  <a:cubicBezTo>
                    <a:pt x="5597525" y="3295396"/>
                    <a:pt x="3545459" y="3411728"/>
                    <a:pt x="2664841" y="2819273"/>
                  </a:cubicBezTo>
                  <a:cubicBezTo>
                    <a:pt x="1784223" y="2226818"/>
                    <a:pt x="977392" y="352552"/>
                    <a:pt x="119507" y="28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73942" y="7783824"/>
            <a:ext cx="786078" cy="786078"/>
            <a:chOff x="0" y="0"/>
            <a:chExt cx="1048104" cy="1048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46754" y="7956636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658505" y="7410287"/>
            <a:ext cx="786078" cy="786078"/>
            <a:chOff x="0" y="0"/>
            <a:chExt cx="1048104" cy="10481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31317" y="7583099"/>
            <a:ext cx="440455" cy="440455"/>
          </a:xfrm>
          <a:custGeom>
            <a:avLst/>
            <a:gdLst/>
            <a:ahLst/>
            <a:cxnLst/>
            <a:rect l="l" t="t" r="r" b="b"/>
            <a:pathLst>
              <a:path w="440455" h="440455">
                <a:moveTo>
                  <a:pt x="0" y="0"/>
                </a:moveTo>
                <a:lnTo>
                  <a:pt x="440455" y="0"/>
                </a:lnTo>
                <a:lnTo>
                  <a:pt x="440455" y="440455"/>
                </a:lnTo>
                <a:lnTo>
                  <a:pt x="0" y="44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749383" y="7783824"/>
            <a:ext cx="786078" cy="786078"/>
            <a:chOff x="0" y="0"/>
            <a:chExt cx="1048104" cy="10481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922195" y="7956636"/>
            <a:ext cx="440456" cy="440455"/>
          </a:xfrm>
          <a:custGeom>
            <a:avLst/>
            <a:gdLst/>
            <a:ahLst/>
            <a:cxnLst/>
            <a:rect l="l" t="t" r="r" b="b"/>
            <a:pathLst>
              <a:path w="440456" h="440455">
                <a:moveTo>
                  <a:pt x="0" y="0"/>
                </a:moveTo>
                <a:lnTo>
                  <a:pt x="440455" y="0"/>
                </a:lnTo>
                <a:lnTo>
                  <a:pt x="440455" y="440456"/>
                </a:lnTo>
                <a:lnTo>
                  <a:pt x="0" y="44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837103" y="7783824"/>
            <a:ext cx="786078" cy="786078"/>
            <a:chOff x="0" y="0"/>
            <a:chExt cx="1048104" cy="10481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3413922" cy="2220686"/>
            <a:chOff x="0" y="0"/>
            <a:chExt cx="4551896" cy="29609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51934" cy="2960878"/>
            </a:xfrm>
            <a:custGeom>
              <a:avLst/>
              <a:gdLst/>
              <a:ahLst/>
              <a:cxnLst/>
              <a:rect l="l" t="t" r="r" b="b"/>
              <a:pathLst>
                <a:path w="4551934" h="2960878">
                  <a:moveTo>
                    <a:pt x="0" y="0"/>
                  </a:moveTo>
                  <a:lnTo>
                    <a:pt x="4551934" y="0"/>
                  </a:lnTo>
                  <a:lnTo>
                    <a:pt x="4546600" y="35814"/>
                  </a:lnTo>
                  <a:cubicBezTo>
                    <a:pt x="4376801" y="423291"/>
                    <a:pt x="2772283" y="333629"/>
                    <a:pt x="2083689" y="789940"/>
                  </a:cubicBezTo>
                  <a:cubicBezTo>
                    <a:pt x="1395095" y="1246251"/>
                    <a:pt x="764286" y="2689479"/>
                    <a:pt x="93472" y="2938653"/>
                  </a:cubicBezTo>
                  <a:lnTo>
                    <a:pt x="0" y="2960878"/>
                  </a:lnTo>
                  <a:close/>
                </a:path>
              </a:pathLst>
            </a:custGeom>
            <a:solidFill>
              <a:srgbClr val="7DD6A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37039" y="279150"/>
            <a:ext cx="3427857" cy="5002952"/>
            <a:chOff x="0" y="-1391975"/>
            <a:chExt cx="4570476" cy="66706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51896" cy="5278628"/>
            </a:xfrm>
            <a:custGeom>
              <a:avLst/>
              <a:gdLst/>
              <a:ahLst/>
              <a:cxnLst/>
              <a:rect l="l" t="t" r="r" b="b"/>
              <a:pathLst>
                <a:path w="4551896" h="5278628">
                  <a:moveTo>
                    <a:pt x="0" y="0"/>
                  </a:moveTo>
                  <a:lnTo>
                    <a:pt x="4551896" y="0"/>
                  </a:lnTo>
                  <a:lnTo>
                    <a:pt x="4551896" y="5278628"/>
                  </a:lnTo>
                  <a:lnTo>
                    <a:pt x="0" y="527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8580" y="-1391975"/>
              <a:ext cx="4551896" cy="539292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3464"/>
                </a:lnSpc>
              </a:pPr>
              <a:r>
                <a:rPr lang="en-US" sz="10200" b="1" dirty="0">
                  <a:solidFill>
                    <a:srgbClr val="000000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2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67487" y="7946054"/>
            <a:ext cx="325311" cy="451037"/>
          </a:xfrm>
          <a:custGeom>
            <a:avLst/>
            <a:gdLst/>
            <a:ahLst/>
            <a:cxnLst/>
            <a:rect l="l" t="t" r="r" b="b"/>
            <a:pathLst>
              <a:path w="325311" h="451037">
                <a:moveTo>
                  <a:pt x="0" y="0"/>
                </a:moveTo>
                <a:lnTo>
                  <a:pt x="325311" y="0"/>
                </a:lnTo>
                <a:lnTo>
                  <a:pt x="325311" y="451038"/>
                </a:lnTo>
                <a:lnTo>
                  <a:pt x="0" y="45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8321418" y="6851242"/>
            <a:ext cx="665429" cy="674707"/>
          </a:xfrm>
          <a:custGeom>
            <a:avLst/>
            <a:gdLst/>
            <a:ahLst/>
            <a:cxnLst/>
            <a:rect l="l" t="t" r="r" b="b"/>
            <a:pathLst>
              <a:path w="665429" h="674707">
                <a:moveTo>
                  <a:pt x="0" y="0"/>
                </a:moveTo>
                <a:lnTo>
                  <a:pt x="665430" y="0"/>
                </a:lnTo>
                <a:lnTo>
                  <a:pt x="665430" y="674707"/>
                </a:lnTo>
                <a:lnTo>
                  <a:pt x="0" y="67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927981" y="7783825"/>
            <a:ext cx="786078" cy="786078"/>
            <a:chOff x="0" y="0"/>
            <a:chExt cx="1048104" cy="10481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004" cy="1048004"/>
            </a:xfrm>
            <a:custGeom>
              <a:avLst/>
              <a:gdLst/>
              <a:ahLst/>
              <a:cxnLst/>
              <a:rect l="l" t="t" r="r" b="b"/>
              <a:pathLst>
                <a:path w="1048004" h="1048004">
                  <a:moveTo>
                    <a:pt x="0" y="119380"/>
                  </a:moveTo>
                  <a:cubicBezTo>
                    <a:pt x="0" y="53467"/>
                    <a:pt x="53467" y="0"/>
                    <a:pt x="119380" y="0"/>
                  </a:cubicBezTo>
                  <a:lnTo>
                    <a:pt x="928624" y="0"/>
                  </a:lnTo>
                  <a:cubicBezTo>
                    <a:pt x="994537" y="0"/>
                    <a:pt x="1048004" y="53467"/>
                    <a:pt x="1048004" y="119380"/>
                  </a:cubicBezTo>
                  <a:lnTo>
                    <a:pt x="1048004" y="928624"/>
                  </a:lnTo>
                  <a:cubicBezTo>
                    <a:pt x="1048004" y="994537"/>
                    <a:pt x="994537" y="1048004"/>
                    <a:pt x="928624" y="1048004"/>
                  </a:cubicBezTo>
                  <a:lnTo>
                    <a:pt x="119380" y="1048004"/>
                  </a:lnTo>
                  <a:cubicBezTo>
                    <a:pt x="53467" y="1048004"/>
                    <a:pt x="0" y="994537"/>
                    <a:pt x="0" y="928624"/>
                  </a:cubicBezTo>
                  <a:close/>
                </a:path>
              </a:pathLst>
            </a:custGeom>
            <a:solidFill>
              <a:srgbClr val="F6E14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076433" y="7932276"/>
            <a:ext cx="489175" cy="489175"/>
          </a:xfrm>
          <a:custGeom>
            <a:avLst/>
            <a:gdLst/>
            <a:ahLst/>
            <a:cxnLst/>
            <a:rect l="l" t="t" r="r" b="b"/>
            <a:pathLst>
              <a:path w="489175" h="489175">
                <a:moveTo>
                  <a:pt x="0" y="0"/>
                </a:moveTo>
                <a:lnTo>
                  <a:pt x="489175" y="0"/>
                </a:lnTo>
                <a:lnTo>
                  <a:pt x="489175" y="489175"/>
                </a:lnTo>
                <a:lnTo>
                  <a:pt x="0" y="489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5" name="Freeform 5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使用者認證與會話安全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667571" y="1926177"/>
            <a:ext cx="3202257" cy="6434646"/>
          </a:xfrm>
          <a:custGeom>
            <a:avLst/>
            <a:gdLst/>
            <a:ahLst/>
            <a:cxnLst/>
            <a:rect l="l" t="t" r="r" b="b"/>
            <a:pathLst>
              <a:path w="3202257" h="6434646">
                <a:moveTo>
                  <a:pt x="0" y="0"/>
                </a:moveTo>
                <a:lnTo>
                  <a:pt x="3202258" y="0"/>
                </a:lnTo>
                <a:lnTo>
                  <a:pt x="3202258" y="6434646"/>
                </a:lnTo>
                <a:lnTo>
                  <a:pt x="0" y="643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80" b="-141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0905557" y="1926177"/>
            <a:ext cx="3180723" cy="6434646"/>
          </a:xfrm>
          <a:custGeom>
            <a:avLst/>
            <a:gdLst/>
            <a:ahLst/>
            <a:cxnLst/>
            <a:rect l="l" t="t" r="r" b="b"/>
            <a:pathLst>
              <a:path w="3180723" h="6434646">
                <a:moveTo>
                  <a:pt x="0" y="0"/>
                </a:moveTo>
                <a:lnTo>
                  <a:pt x="3180723" y="0"/>
                </a:lnTo>
                <a:lnTo>
                  <a:pt x="3180723" y="6434646"/>
                </a:lnTo>
                <a:lnTo>
                  <a:pt x="0" y="6434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36" b="-233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631554"/>
            <a:ext cx="6480000" cy="12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完整的註冊、登入、登出流程</a:t>
            </a:r>
          </a:p>
          <a:p>
            <a:pPr algn="ctr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JWT身份驗證機制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2538" y="8277225"/>
            <a:ext cx="9526762" cy="160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Axios全局攔截器自動檢測過期token</a:t>
            </a:r>
          </a:p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安全清除本地憑證並重定向  isLoggingOut旗標</a:t>
            </a:r>
          </a:p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防止多重登出混亂避免用戶陷入「假登入」狀態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472741" y="8123019"/>
            <a:ext cx="227574" cy="233866"/>
            <a:chOff x="0" y="0"/>
            <a:chExt cx="303432" cy="311822"/>
          </a:xfrm>
        </p:grpSpPr>
        <p:sp>
          <p:nvSpPr>
            <p:cNvPr id="3" name="Freeform 3"/>
            <p:cNvSpPr/>
            <p:nvPr/>
          </p:nvSpPr>
          <p:spPr>
            <a:xfrm>
              <a:off x="-1143" y="0"/>
              <a:ext cx="304546" cy="311785"/>
            </a:xfrm>
            <a:custGeom>
              <a:avLst/>
              <a:gdLst/>
              <a:ahLst/>
              <a:cxnLst/>
              <a:rect l="l" t="t" r="r" b="b"/>
              <a:pathLst>
                <a:path w="304546" h="311785">
                  <a:moveTo>
                    <a:pt x="152908" y="311785"/>
                  </a:moveTo>
                  <a:cubicBezTo>
                    <a:pt x="149860" y="311785"/>
                    <a:pt x="146812" y="309372"/>
                    <a:pt x="144653" y="305308"/>
                  </a:cubicBezTo>
                  <a:lnTo>
                    <a:pt x="4572" y="37973"/>
                  </a:lnTo>
                  <a:cubicBezTo>
                    <a:pt x="0" y="29337"/>
                    <a:pt x="0" y="15240"/>
                    <a:pt x="4572" y="6477"/>
                  </a:cubicBezTo>
                  <a:cubicBezTo>
                    <a:pt x="6731" y="2413"/>
                    <a:pt x="9779" y="0"/>
                    <a:pt x="12827" y="0"/>
                  </a:cubicBezTo>
                  <a:lnTo>
                    <a:pt x="292862" y="0"/>
                  </a:lnTo>
                  <a:cubicBezTo>
                    <a:pt x="299339" y="0"/>
                    <a:pt x="304546" y="10033"/>
                    <a:pt x="304546" y="22225"/>
                  </a:cubicBezTo>
                  <a:cubicBezTo>
                    <a:pt x="304546" y="28067"/>
                    <a:pt x="303276" y="33782"/>
                    <a:pt x="301117" y="37973"/>
                  </a:cubicBezTo>
                  <a:lnTo>
                    <a:pt x="161163" y="305308"/>
                  </a:lnTo>
                  <a:cubicBezTo>
                    <a:pt x="159004" y="309499"/>
                    <a:pt x="155956" y="311785"/>
                    <a:pt x="152908" y="31178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9317" y="501705"/>
            <a:ext cx="12256770" cy="982980"/>
            <a:chOff x="0" y="0"/>
            <a:chExt cx="16342360" cy="131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42361" cy="1310640"/>
            </a:xfrm>
            <a:custGeom>
              <a:avLst/>
              <a:gdLst/>
              <a:ahLst/>
              <a:cxnLst/>
              <a:rect l="l" t="t" r="r" b="b"/>
              <a:pathLst>
                <a:path w="16342361" h="1310640">
                  <a:moveTo>
                    <a:pt x="0" y="181610"/>
                  </a:moveTo>
                  <a:cubicBezTo>
                    <a:pt x="0" y="81280"/>
                    <a:pt x="81280" y="0"/>
                    <a:pt x="181610" y="0"/>
                  </a:cubicBezTo>
                  <a:lnTo>
                    <a:pt x="16160750" y="0"/>
                  </a:lnTo>
                  <a:cubicBezTo>
                    <a:pt x="16261080" y="0"/>
                    <a:pt x="16342361" y="81280"/>
                    <a:pt x="16342361" y="181610"/>
                  </a:cubicBezTo>
                  <a:lnTo>
                    <a:pt x="16342361" y="1129030"/>
                  </a:lnTo>
                  <a:cubicBezTo>
                    <a:pt x="16342361" y="1229360"/>
                    <a:pt x="16261080" y="1310640"/>
                    <a:pt x="16160750" y="1310640"/>
                  </a:cubicBezTo>
                  <a:lnTo>
                    <a:pt x="181610" y="1310640"/>
                  </a:lnTo>
                  <a:cubicBezTo>
                    <a:pt x="81280" y="1310640"/>
                    <a:pt x="0" y="1229360"/>
                    <a:pt x="0" y="112903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8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2218600">
            <a:off x="117202" y="696960"/>
            <a:ext cx="980072" cy="654033"/>
            <a:chOff x="0" y="0"/>
            <a:chExt cx="1306762" cy="872044"/>
          </a:xfrm>
        </p:grpSpPr>
        <p:sp>
          <p:nvSpPr>
            <p:cNvPr id="7" name="Freeform 7"/>
            <p:cNvSpPr/>
            <p:nvPr/>
          </p:nvSpPr>
          <p:spPr>
            <a:xfrm>
              <a:off x="0" y="-14097"/>
              <a:ext cx="1389507" cy="942848"/>
            </a:xfrm>
            <a:custGeom>
              <a:avLst/>
              <a:gdLst/>
              <a:ahLst/>
              <a:cxnLst/>
              <a:rect l="l" t="t" r="r" b="b"/>
              <a:pathLst>
                <a:path w="1389507" h="942848">
                  <a:moveTo>
                    <a:pt x="581787" y="22606"/>
                  </a:moveTo>
                  <a:cubicBezTo>
                    <a:pt x="549529" y="36068"/>
                    <a:pt x="521335" y="68326"/>
                    <a:pt x="513969" y="136906"/>
                  </a:cubicBezTo>
                  <a:lnTo>
                    <a:pt x="513207" y="290195"/>
                  </a:lnTo>
                  <a:lnTo>
                    <a:pt x="162179" y="290195"/>
                  </a:lnTo>
                  <a:cubicBezTo>
                    <a:pt x="72644" y="290068"/>
                    <a:pt x="0" y="362712"/>
                    <a:pt x="0" y="452247"/>
                  </a:cubicBezTo>
                  <a:cubicBezTo>
                    <a:pt x="0" y="541782"/>
                    <a:pt x="72644" y="614299"/>
                    <a:pt x="162179" y="614299"/>
                  </a:cubicBezTo>
                  <a:lnTo>
                    <a:pt x="511683" y="614299"/>
                  </a:lnTo>
                  <a:lnTo>
                    <a:pt x="510921" y="760095"/>
                  </a:lnTo>
                  <a:cubicBezTo>
                    <a:pt x="510921" y="760095"/>
                    <a:pt x="528701" y="942848"/>
                    <a:pt x="696341" y="868045"/>
                  </a:cubicBezTo>
                  <a:lnTo>
                    <a:pt x="1240282" y="556260"/>
                  </a:lnTo>
                  <a:cubicBezTo>
                    <a:pt x="1240282" y="556260"/>
                    <a:pt x="1389507" y="449199"/>
                    <a:pt x="1240663" y="341630"/>
                  </a:cubicBezTo>
                  <a:lnTo>
                    <a:pt x="701167" y="29464"/>
                  </a:lnTo>
                  <a:cubicBezTo>
                    <a:pt x="701167" y="29464"/>
                    <a:pt x="635762" y="0"/>
                    <a:pt x="581787" y="22479"/>
                  </a:cubicBezTo>
                  <a:close/>
                </a:path>
              </a:pathLst>
            </a:custGeom>
            <a:solidFill>
              <a:srgbClr val="36AC6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05093"/>
            <a:ext cx="16006762" cy="1037768"/>
            <a:chOff x="0" y="0"/>
            <a:chExt cx="21342350" cy="13836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42350" cy="1383690"/>
            </a:xfrm>
            <a:custGeom>
              <a:avLst/>
              <a:gdLst/>
              <a:ahLst/>
              <a:cxnLst/>
              <a:rect l="l" t="t" r="r" b="b"/>
              <a:pathLst>
                <a:path w="21342350" h="1383690">
                  <a:moveTo>
                    <a:pt x="0" y="0"/>
                  </a:moveTo>
                  <a:lnTo>
                    <a:pt x="21342350" y="0"/>
                  </a:lnTo>
                  <a:lnTo>
                    <a:pt x="21342350" y="1383690"/>
                  </a:lnTo>
                  <a:lnTo>
                    <a:pt x="0" y="1383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342350" cy="1469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544"/>
                </a:lnSpc>
              </a:pPr>
              <a:r>
                <a:rPr lang="en-US" sz="4200" b="1">
                  <a:solidFill>
                    <a:srgbClr val="26262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個人記帳：你的專屬財務助手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254174"/>
            <a:ext cx="5355043" cy="507223"/>
          </a:xfrm>
          <a:custGeom>
            <a:avLst/>
            <a:gdLst/>
            <a:ahLst/>
            <a:cxnLst/>
            <a:rect l="l" t="t" r="r" b="b"/>
            <a:pathLst>
              <a:path w="5355043" h="507223">
                <a:moveTo>
                  <a:pt x="0" y="0"/>
                </a:moveTo>
                <a:lnTo>
                  <a:pt x="5355043" y="0"/>
                </a:lnTo>
                <a:lnTo>
                  <a:pt x="5355043" y="507223"/>
                </a:lnTo>
                <a:lnTo>
                  <a:pt x="0" y="507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1331618" y="2362268"/>
            <a:ext cx="283205" cy="291034"/>
            <a:chOff x="0" y="0"/>
            <a:chExt cx="303434" cy="311822"/>
          </a:xfrm>
        </p:grpSpPr>
        <p:sp>
          <p:nvSpPr>
            <p:cNvPr id="13" name="Freeform 13"/>
            <p:cNvSpPr/>
            <p:nvPr/>
          </p:nvSpPr>
          <p:spPr>
            <a:xfrm>
              <a:off x="-1143" y="0"/>
              <a:ext cx="304546" cy="311785"/>
            </a:xfrm>
            <a:custGeom>
              <a:avLst/>
              <a:gdLst/>
              <a:ahLst/>
              <a:cxnLst/>
              <a:rect l="l" t="t" r="r" b="b"/>
              <a:pathLst>
                <a:path w="304546" h="311785">
                  <a:moveTo>
                    <a:pt x="152908" y="311785"/>
                  </a:moveTo>
                  <a:cubicBezTo>
                    <a:pt x="149860" y="311785"/>
                    <a:pt x="146812" y="309372"/>
                    <a:pt x="144653" y="305308"/>
                  </a:cubicBezTo>
                  <a:lnTo>
                    <a:pt x="4572" y="37973"/>
                  </a:lnTo>
                  <a:cubicBezTo>
                    <a:pt x="0" y="29337"/>
                    <a:pt x="0" y="15240"/>
                    <a:pt x="4572" y="6477"/>
                  </a:cubicBezTo>
                  <a:cubicBezTo>
                    <a:pt x="6731" y="2413"/>
                    <a:pt x="9779" y="0"/>
                    <a:pt x="12827" y="0"/>
                  </a:cubicBezTo>
                  <a:lnTo>
                    <a:pt x="292862" y="0"/>
                  </a:lnTo>
                  <a:cubicBezTo>
                    <a:pt x="299339" y="0"/>
                    <a:pt x="304546" y="10033"/>
                    <a:pt x="304546" y="22225"/>
                  </a:cubicBezTo>
                  <a:cubicBezTo>
                    <a:pt x="304546" y="28067"/>
                    <a:pt x="303276" y="33782"/>
                    <a:pt x="301117" y="37973"/>
                  </a:cubicBezTo>
                  <a:lnTo>
                    <a:pt x="161163" y="305308"/>
                  </a:lnTo>
                  <a:cubicBezTo>
                    <a:pt x="159004" y="309499"/>
                    <a:pt x="155956" y="311785"/>
                    <a:pt x="152908" y="31178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359672"/>
            <a:ext cx="5355043" cy="507223"/>
          </a:xfrm>
          <a:custGeom>
            <a:avLst/>
            <a:gdLst/>
            <a:ahLst/>
            <a:cxnLst/>
            <a:rect l="l" t="t" r="r" b="b"/>
            <a:pathLst>
              <a:path w="5355043" h="507223">
                <a:moveTo>
                  <a:pt x="0" y="0"/>
                </a:moveTo>
                <a:lnTo>
                  <a:pt x="5355043" y="0"/>
                </a:lnTo>
                <a:lnTo>
                  <a:pt x="5355043" y="507223"/>
                </a:lnTo>
                <a:lnTo>
                  <a:pt x="0" y="507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1331618" y="5467767"/>
            <a:ext cx="283205" cy="291034"/>
            <a:chOff x="0" y="0"/>
            <a:chExt cx="303434" cy="311822"/>
          </a:xfrm>
        </p:grpSpPr>
        <p:sp>
          <p:nvSpPr>
            <p:cNvPr id="16" name="Freeform 16"/>
            <p:cNvSpPr/>
            <p:nvPr/>
          </p:nvSpPr>
          <p:spPr>
            <a:xfrm>
              <a:off x="-1143" y="0"/>
              <a:ext cx="304546" cy="311785"/>
            </a:xfrm>
            <a:custGeom>
              <a:avLst/>
              <a:gdLst/>
              <a:ahLst/>
              <a:cxnLst/>
              <a:rect l="l" t="t" r="r" b="b"/>
              <a:pathLst>
                <a:path w="304546" h="311785">
                  <a:moveTo>
                    <a:pt x="152908" y="311785"/>
                  </a:moveTo>
                  <a:cubicBezTo>
                    <a:pt x="149860" y="311785"/>
                    <a:pt x="146812" y="309372"/>
                    <a:pt x="144653" y="305308"/>
                  </a:cubicBezTo>
                  <a:lnTo>
                    <a:pt x="4572" y="37973"/>
                  </a:lnTo>
                  <a:cubicBezTo>
                    <a:pt x="0" y="29337"/>
                    <a:pt x="0" y="15240"/>
                    <a:pt x="4572" y="6477"/>
                  </a:cubicBezTo>
                  <a:cubicBezTo>
                    <a:pt x="6731" y="2413"/>
                    <a:pt x="9779" y="0"/>
                    <a:pt x="12827" y="0"/>
                  </a:cubicBezTo>
                  <a:lnTo>
                    <a:pt x="292862" y="0"/>
                  </a:lnTo>
                  <a:cubicBezTo>
                    <a:pt x="299339" y="0"/>
                    <a:pt x="304546" y="10033"/>
                    <a:pt x="304546" y="22225"/>
                  </a:cubicBezTo>
                  <a:cubicBezTo>
                    <a:pt x="304546" y="28067"/>
                    <a:pt x="303276" y="33782"/>
                    <a:pt x="301117" y="37973"/>
                  </a:cubicBezTo>
                  <a:lnTo>
                    <a:pt x="161163" y="305308"/>
                  </a:lnTo>
                  <a:cubicBezTo>
                    <a:pt x="159004" y="309499"/>
                    <a:pt x="155956" y="311785"/>
                    <a:pt x="152908" y="31178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71069" y="3405616"/>
            <a:ext cx="2465647" cy="4948124"/>
          </a:xfrm>
          <a:custGeom>
            <a:avLst/>
            <a:gdLst/>
            <a:ahLst/>
            <a:cxnLst/>
            <a:rect l="l" t="t" r="r" b="b"/>
            <a:pathLst>
              <a:path w="2465647" h="4948124">
                <a:moveTo>
                  <a:pt x="0" y="0"/>
                </a:moveTo>
                <a:lnTo>
                  <a:pt x="2465647" y="0"/>
                </a:lnTo>
                <a:lnTo>
                  <a:pt x="2465647" y="4948123"/>
                </a:lnTo>
                <a:lnTo>
                  <a:pt x="0" y="494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196" b="-183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8939439" y="1579975"/>
            <a:ext cx="2465647" cy="4948124"/>
          </a:xfrm>
          <a:custGeom>
            <a:avLst/>
            <a:gdLst/>
            <a:ahLst/>
            <a:cxnLst/>
            <a:rect l="l" t="t" r="r" b="b"/>
            <a:pathLst>
              <a:path w="2465647" h="4948124">
                <a:moveTo>
                  <a:pt x="0" y="0"/>
                </a:moveTo>
                <a:lnTo>
                  <a:pt x="2465647" y="0"/>
                </a:lnTo>
                <a:lnTo>
                  <a:pt x="2465647" y="4948124"/>
                </a:lnTo>
                <a:lnTo>
                  <a:pt x="0" y="494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278" b="-275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4803441" y="2013830"/>
            <a:ext cx="2456602" cy="4929971"/>
          </a:xfrm>
          <a:custGeom>
            <a:avLst/>
            <a:gdLst/>
            <a:ahLst/>
            <a:cxnLst/>
            <a:rect l="l" t="t" r="r" b="b"/>
            <a:pathLst>
              <a:path w="2456602" h="4929971">
                <a:moveTo>
                  <a:pt x="0" y="0"/>
                </a:moveTo>
                <a:lnTo>
                  <a:pt x="2456602" y="0"/>
                </a:lnTo>
                <a:lnTo>
                  <a:pt x="2456602" y="4929970"/>
                </a:lnTo>
                <a:lnTo>
                  <a:pt x="0" y="4929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966" b="-206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867645" y="2274423"/>
            <a:ext cx="205546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完整交易管理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020331"/>
            <a:ext cx="5945510" cy="18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新增、查詢、編輯、刪除交易記錄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多條件篩選：類型、類別、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　　　　　　日期區間、關鍵字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124070"/>
            <a:ext cx="6460040" cy="18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操作後統計卡片與交易列表即時刷新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無需手動重載頁面</a:t>
            </a:r>
          </a:p>
          <a:p>
            <a:pPr algn="just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Pinia狀態管理確保數據一致性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7645" y="5378722"/>
            <a:ext cx="367715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核心亮點：即時數據更新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66532" y="6781875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新增交易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98161" y="8736329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交易內容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26011" y="7248600"/>
            <a:ext cx="1411462" cy="5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收支內容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569</Words>
  <Application>Microsoft Office PowerPoint</Application>
  <PresentationFormat>自訂</PresentationFormat>
  <Paragraphs>254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Source Han Sans JP Bold</vt:lpstr>
      <vt:lpstr>Arial</vt:lpstr>
      <vt:lpstr>Poppins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第二份</dc:title>
  <dc:creator>李柏駿</dc:creator>
  <cp:lastModifiedBy>柏駿 李</cp:lastModifiedBy>
  <cp:revision>5</cp:revision>
  <dcterms:created xsi:type="dcterms:W3CDTF">2006-08-16T00:00:00Z</dcterms:created>
  <dcterms:modified xsi:type="dcterms:W3CDTF">2025-06-11T06:24:01Z</dcterms:modified>
  <dc:identifier>DAGpUYgmhYM</dc:identifier>
</cp:coreProperties>
</file>